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147375704" r:id="rId3"/>
    <p:sldId id="2147375662" r:id="rId4"/>
    <p:sldId id="2147375702" r:id="rId5"/>
    <p:sldId id="2147375671" r:id="rId6"/>
    <p:sldId id="2147375667" r:id="rId7"/>
    <p:sldId id="2147375658" r:id="rId8"/>
    <p:sldId id="2147375705" r:id="rId9"/>
    <p:sldId id="2147375707" r:id="rId10"/>
    <p:sldId id="2147375706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970BD2-5634-008A-F1DA-EA12A7CDFA6F}" name="Kelly Livieratos" initials="KL" userId="Kelly Livierato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D25"/>
    <a:srgbClr val="ECA144"/>
    <a:srgbClr val="F06522"/>
    <a:srgbClr val="6CACE4"/>
    <a:srgbClr val="0072CE"/>
    <a:srgbClr val="1F2943"/>
    <a:srgbClr val="E13C2F"/>
    <a:srgbClr val="F2F2F2"/>
    <a:srgbClr val="A02D3D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5"/>
    <p:restoredTop sz="77904"/>
  </p:normalViewPr>
  <p:slideViewPr>
    <p:cSldViewPr snapToGrid="0" snapToObjects="1" showGuides="1">
      <p:cViewPr varScale="1">
        <p:scale>
          <a:sx n="147" d="100"/>
          <a:sy n="147" d="100"/>
        </p:scale>
        <p:origin x="224" y="9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2" d="100"/>
          <a:sy n="132" d="100"/>
        </p:scale>
        <p:origin x="44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C7B2E-CC2B-EC4C-A67D-5C99DA4DDC88}" type="doc">
      <dgm:prSet loTypeId="urn:microsoft.com/office/officeart/2005/8/layout/default" loCatId="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B1007D-14CF-934D-B2C2-1756ACB6093E}">
      <dgm:prSet phldrT="[Text]"/>
      <dgm:spPr/>
      <dgm:t>
        <a:bodyPr/>
        <a:lstStyle/>
        <a:p>
          <a:r>
            <a:rPr lang="en-US" dirty="0"/>
            <a:t>Operational / Performance</a:t>
          </a:r>
        </a:p>
      </dgm:t>
    </dgm:pt>
    <dgm:pt modelId="{71F25EB5-9789-A742-805D-04F530A2FA6E}" type="parTrans" cxnId="{22F303A1-7CA5-CD46-BC1F-BDC6FE049CF9}">
      <dgm:prSet/>
      <dgm:spPr/>
      <dgm:t>
        <a:bodyPr/>
        <a:lstStyle/>
        <a:p>
          <a:endParaRPr lang="en-US"/>
        </a:p>
      </dgm:t>
    </dgm:pt>
    <dgm:pt modelId="{F47B1709-D7BF-C54F-83C9-DD7912F3F83D}" type="sibTrans" cxnId="{22F303A1-7CA5-CD46-BC1F-BDC6FE049CF9}">
      <dgm:prSet/>
      <dgm:spPr/>
      <dgm:t>
        <a:bodyPr/>
        <a:lstStyle/>
        <a:p>
          <a:endParaRPr lang="en-US"/>
        </a:p>
      </dgm:t>
    </dgm:pt>
    <dgm:pt modelId="{62530290-D8B6-814A-8144-510ED9C03FCC}">
      <dgm:prSet phldrT="[Text]"/>
      <dgm:spPr/>
      <dgm:t>
        <a:bodyPr/>
        <a:lstStyle/>
        <a:p>
          <a:r>
            <a:rPr lang="en-US" dirty="0"/>
            <a:t>Ethical / Societal</a:t>
          </a:r>
        </a:p>
      </dgm:t>
    </dgm:pt>
    <dgm:pt modelId="{BCCE710D-7838-9F4A-9E3B-BC5B5F05A82D}" type="parTrans" cxnId="{904F69E0-AF88-AE4E-866E-C6AB6F62BFA9}">
      <dgm:prSet/>
      <dgm:spPr/>
      <dgm:t>
        <a:bodyPr/>
        <a:lstStyle/>
        <a:p>
          <a:endParaRPr lang="en-US"/>
        </a:p>
      </dgm:t>
    </dgm:pt>
    <dgm:pt modelId="{D9ECFFEB-9B6B-914B-96CE-6B4D696D63B4}" type="sibTrans" cxnId="{904F69E0-AF88-AE4E-866E-C6AB6F62BFA9}">
      <dgm:prSet/>
      <dgm:spPr/>
      <dgm:t>
        <a:bodyPr/>
        <a:lstStyle/>
        <a:p>
          <a:endParaRPr lang="en-US"/>
        </a:p>
      </dgm:t>
    </dgm:pt>
    <dgm:pt modelId="{05E6AE2F-34A9-5246-A9B4-4A8172DAE4E3}">
      <dgm:prSet phldrT="[Text]"/>
      <dgm:spPr/>
      <dgm:t>
        <a:bodyPr/>
        <a:lstStyle/>
        <a:p>
          <a:r>
            <a:rPr lang="en-US" dirty="0"/>
            <a:t>Security / Adversarial</a:t>
          </a:r>
        </a:p>
      </dgm:t>
    </dgm:pt>
    <dgm:pt modelId="{2EE4796F-7A41-6D4F-BF2E-F161D212B173}" type="parTrans" cxnId="{61B7AC71-FB8C-DA43-A46E-F7BBEEABB4B0}">
      <dgm:prSet/>
      <dgm:spPr/>
      <dgm:t>
        <a:bodyPr/>
        <a:lstStyle/>
        <a:p>
          <a:endParaRPr lang="en-US"/>
        </a:p>
      </dgm:t>
    </dgm:pt>
    <dgm:pt modelId="{B05AD765-42BB-BD41-A715-1A98604D948C}" type="sibTrans" cxnId="{61B7AC71-FB8C-DA43-A46E-F7BBEEABB4B0}">
      <dgm:prSet/>
      <dgm:spPr/>
      <dgm:t>
        <a:bodyPr/>
        <a:lstStyle/>
        <a:p>
          <a:endParaRPr lang="en-US"/>
        </a:p>
      </dgm:t>
    </dgm:pt>
    <dgm:pt modelId="{B6455572-1727-9D40-9909-0256B474C3E6}">
      <dgm:prSet phldrT="[Text]"/>
      <dgm:spPr/>
      <dgm:t>
        <a:bodyPr/>
        <a:lstStyle/>
        <a:p>
          <a:r>
            <a:rPr lang="en-US" dirty="0"/>
            <a:t>Explainability / Trustworthiness</a:t>
          </a:r>
        </a:p>
      </dgm:t>
    </dgm:pt>
    <dgm:pt modelId="{42C4D856-3C87-7741-9B84-33D694EC522C}" type="parTrans" cxnId="{398FE8A2-B610-D242-B99F-07390442146E}">
      <dgm:prSet/>
      <dgm:spPr/>
      <dgm:t>
        <a:bodyPr/>
        <a:lstStyle/>
        <a:p>
          <a:endParaRPr lang="en-US"/>
        </a:p>
      </dgm:t>
    </dgm:pt>
    <dgm:pt modelId="{AFDC63EE-0E0B-2C49-9245-128B1ED7EEF9}" type="sibTrans" cxnId="{398FE8A2-B610-D242-B99F-07390442146E}">
      <dgm:prSet/>
      <dgm:spPr/>
      <dgm:t>
        <a:bodyPr/>
        <a:lstStyle/>
        <a:p>
          <a:endParaRPr lang="en-US"/>
        </a:p>
      </dgm:t>
    </dgm:pt>
    <dgm:pt modelId="{F4B511AA-7F3E-294B-99C2-C47AEA395CC4}">
      <dgm:prSet phldrT="[Text]"/>
      <dgm:spPr/>
      <dgm:t>
        <a:bodyPr/>
        <a:lstStyle/>
        <a:p>
          <a:r>
            <a:rPr lang="en-US" dirty="0"/>
            <a:t>Compliance / Regulatory</a:t>
          </a:r>
        </a:p>
      </dgm:t>
    </dgm:pt>
    <dgm:pt modelId="{C37B690E-FA08-324A-BB05-7966B30B195F}" type="parTrans" cxnId="{7B2ADD47-22E2-B049-821D-9FEFD7EACFA4}">
      <dgm:prSet/>
      <dgm:spPr/>
      <dgm:t>
        <a:bodyPr/>
        <a:lstStyle/>
        <a:p>
          <a:endParaRPr lang="en-US"/>
        </a:p>
      </dgm:t>
    </dgm:pt>
    <dgm:pt modelId="{FE9062BC-CB3B-8D44-8EB4-3175AFEFA4FE}" type="sibTrans" cxnId="{7B2ADD47-22E2-B049-821D-9FEFD7EACFA4}">
      <dgm:prSet/>
      <dgm:spPr/>
      <dgm:t>
        <a:bodyPr/>
        <a:lstStyle/>
        <a:p>
          <a:endParaRPr lang="en-US"/>
        </a:p>
      </dgm:t>
    </dgm:pt>
    <dgm:pt modelId="{759E9294-FBBD-0D46-A81E-A67718B201D0}">
      <dgm:prSet phldrT="[Text]"/>
      <dgm:spPr/>
      <dgm:t>
        <a:bodyPr/>
        <a:lstStyle/>
        <a:p>
          <a:r>
            <a:rPr lang="en-US" dirty="0"/>
            <a:t>Safety / Existential</a:t>
          </a:r>
        </a:p>
      </dgm:t>
    </dgm:pt>
    <dgm:pt modelId="{001D2F58-0A3E-0740-905C-D603E16BF98B}" type="parTrans" cxnId="{187B0850-1FBF-E440-A278-EF885D94EAE4}">
      <dgm:prSet/>
      <dgm:spPr/>
      <dgm:t>
        <a:bodyPr/>
        <a:lstStyle/>
        <a:p>
          <a:endParaRPr lang="en-US"/>
        </a:p>
      </dgm:t>
    </dgm:pt>
    <dgm:pt modelId="{B9F2A47B-C930-864A-83BC-E2244D7C8609}" type="sibTrans" cxnId="{187B0850-1FBF-E440-A278-EF885D94EAE4}">
      <dgm:prSet/>
      <dgm:spPr/>
      <dgm:t>
        <a:bodyPr/>
        <a:lstStyle/>
        <a:p>
          <a:endParaRPr lang="en-US"/>
        </a:p>
      </dgm:t>
    </dgm:pt>
    <dgm:pt modelId="{1CA781B4-9050-C946-AF43-AD94072E6863}" type="pres">
      <dgm:prSet presAssocID="{469C7B2E-CC2B-EC4C-A67D-5C99DA4DDC88}" presName="diagram" presStyleCnt="0">
        <dgm:presLayoutVars>
          <dgm:dir/>
          <dgm:resizeHandles val="exact"/>
        </dgm:presLayoutVars>
      </dgm:prSet>
      <dgm:spPr/>
    </dgm:pt>
    <dgm:pt modelId="{AA319DD2-86C8-EE4E-850F-5B7AF023FFCA}" type="pres">
      <dgm:prSet presAssocID="{D3B1007D-14CF-934D-B2C2-1756ACB6093E}" presName="node" presStyleLbl="node1" presStyleIdx="0" presStyleCnt="6">
        <dgm:presLayoutVars>
          <dgm:bulletEnabled val="1"/>
        </dgm:presLayoutVars>
      </dgm:prSet>
      <dgm:spPr/>
    </dgm:pt>
    <dgm:pt modelId="{53929971-3F53-4F4B-8358-D06B90E400A6}" type="pres">
      <dgm:prSet presAssocID="{F47B1709-D7BF-C54F-83C9-DD7912F3F83D}" presName="sibTrans" presStyleCnt="0"/>
      <dgm:spPr/>
    </dgm:pt>
    <dgm:pt modelId="{F09CDA73-98EE-0844-9AE7-6084DA2AE66C}" type="pres">
      <dgm:prSet presAssocID="{62530290-D8B6-814A-8144-510ED9C03FCC}" presName="node" presStyleLbl="node1" presStyleIdx="1" presStyleCnt="6">
        <dgm:presLayoutVars>
          <dgm:bulletEnabled val="1"/>
        </dgm:presLayoutVars>
      </dgm:prSet>
      <dgm:spPr/>
    </dgm:pt>
    <dgm:pt modelId="{266680A9-235F-8D45-AF83-C2C9AA54DA29}" type="pres">
      <dgm:prSet presAssocID="{D9ECFFEB-9B6B-914B-96CE-6B4D696D63B4}" presName="sibTrans" presStyleCnt="0"/>
      <dgm:spPr/>
    </dgm:pt>
    <dgm:pt modelId="{A788690D-1891-D14D-A39B-81A332EC42F5}" type="pres">
      <dgm:prSet presAssocID="{05E6AE2F-34A9-5246-A9B4-4A8172DAE4E3}" presName="node" presStyleLbl="node1" presStyleIdx="2" presStyleCnt="6">
        <dgm:presLayoutVars>
          <dgm:bulletEnabled val="1"/>
        </dgm:presLayoutVars>
      </dgm:prSet>
      <dgm:spPr/>
    </dgm:pt>
    <dgm:pt modelId="{4A55D866-79A0-2042-9881-8C535CC31D68}" type="pres">
      <dgm:prSet presAssocID="{B05AD765-42BB-BD41-A715-1A98604D948C}" presName="sibTrans" presStyleCnt="0"/>
      <dgm:spPr/>
    </dgm:pt>
    <dgm:pt modelId="{6DC5C655-5EAC-7B48-8C81-9BFFF9DB85BA}" type="pres">
      <dgm:prSet presAssocID="{B6455572-1727-9D40-9909-0256B474C3E6}" presName="node" presStyleLbl="node1" presStyleIdx="3" presStyleCnt="6">
        <dgm:presLayoutVars>
          <dgm:bulletEnabled val="1"/>
        </dgm:presLayoutVars>
      </dgm:prSet>
      <dgm:spPr/>
    </dgm:pt>
    <dgm:pt modelId="{1F70E19E-7349-BA42-BF0D-BCD592FB4F84}" type="pres">
      <dgm:prSet presAssocID="{AFDC63EE-0E0B-2C49-9245-128B1ED7EEF9}" presName="sibTrans" presStyleCnt="0"/>
      <dgm:spPr/>
    </dgm:pt>
    <dgm:pt modelId="{3F8B276F-12AF-7742-8640-79941DA371A1}" type="pres">
      <dgm:prSet presAssocID="{F4B511AA-7F3E-294B-99C2-C47AEA395CC4}" presName="node" presStyleLbl="node1" presStyleIdx="4" presStyleCnt="6">
        <dgm:presLayoutVars>
          <dgm:bulletEnabled val="1"/>
        </dgm:presLayoutVars>
      </dgm:prSet>
      <dgm:spPr/>
    </dgm:pt>
    <dgm:pt modelId="{B633EDB1-3245-C047-8399-82CB92634C45}" type="pres">
      <dgm:prSet presAssocID="{FE9062BC-CB3B-8D44-8EB4-3175AFEFA4FE}" presName="sibTrans" presStyleCnt="0"/>
      <dgm:spPr/>
    </dgm:pt>
    <dgm:pt modelId="{050589E9-0CA2-AB4B-949B-B6E9042C73F6}" type="pres">
      <dgm:prSet presAssocID="{759E9294-FBBD-0D46-A81E-A67718B201D0}" presName="node" presStyleLbl="node1" presStyleIdx="5" presStyleCnt="6">
        <dgm:presLayoutVars>
          <dgm:bulletEnabled val="1"/>
        </dgm:presLayoutVars>
      </dgm:prSet>
      <dgm:spPr/>
    </dgm:pt>
  </dgm:ptLst>
  <dgm:cxnLst>
    <dgm:cxn modelId="{66173410-FA14-604D-B2F4-EA5FAD97F3D2}" type="presOf" srcId="{469C7B2E-CC2B-EC4C-A67D-5C99DA4DDC88}" destId="{1CA781B4-9050-C946-AF43-AD94072E6863}" srcOrd="0" destOrd="0" presId="urn:microsoft.com/office/officeart/2005/8/layout/default"/>
    <dgm:cxn modelId="{21FD121C-E3D5-764F-87A7-1B8ED8D335A9}" type="presOf" srcId="{B6455572-1727-9D40-9909-0256B474C3E6}" destId="{6DC5C655-5EAC-7B48-8C81-9BFFF9DB85BA}" srcOrd="0" destOrd="0" presId="urn:microsoft.com/office/officeart/2005/8/layout/default"/>
    <dgm:cxn modelId="{BA7A9024-86DA-0A42-AE52-5EEBDDB2E54D}" type="presOf" srcId="{05E6AE2F-34A9-5246-A9B4-4A8172DAE4E3}" destId="{A788690D-1891-D14D-A39B-81A332EC42F5}" srcOrd="0" destOrd="0" presId="urn:microsoft.com/office/officeart/2005/8/layout/default"/>
    <dgm:cxn modelId="{B788982E-BAF5-7647-A1AB-9FA3955055F5}" type="presOf" srcId="{F4B511AA-7F3E-294B-99C2-C47AEA395CC4}" destId="{3F8B276F-12AF-7742-8640-79941DA371A1}" srcOrd="0" destOrd="0" presId="urn:microsoft.com/office/officeart/2005/8/layout/default"/>
    <dgm:cxn modelId="{7B2ADD47-22E2-B049-821D-9FEFD7EACFA4}" srcId="{469C7B2E-CC2B-EC4C-A67D-5C99DA4DDC88}" destId="{F4B511AA-7F3E-294B-99C2-C47AEA395CC4}" srcOrd="4" destOrd="0" parTransId="{C37B690E-FA08-324A-BB05-7966B30B195F}" sibTransId="{FE9062BC-CB3B-8D44-8EB4-3175AFEFA4FE}"/>
    <dgm:cxn modelId="{187B0850-1FBF-E440-A278-EF885D94EAE4}" srcId="{469C7B2E-CC2B-EC4C-A67D-5C99DA4DDC88}" destId="{759E9294-FBBD-0D46-A81E-A67718B201D0}" srcOrd="5" destOrd="0" parTransId="{001D2F58-0A3E-0740-905C-D603E16BF98B}" sibTransId="{B9F2A47B-C930-864A-83BC-E2244D7C8609}"/>
    <dgm:cxn modelId="{61B7AC71-FB8C-DA43-A46E-F7BBEEABB4B0}" srcId="{469C7B2E-CC2B-EC4C-A67D-5C99DA4DDC88}" destId="{05E6AE2F-34A9-5246-A9B4-4A8172DAE4E3}" srcOrd="2" destOrd="0" parTransId="{2EE4796F-7A41-6D4F-BF2E-F161D212B173}" sibTransId="{B05AD765-42BB-BD41-A715-1A98604D948C}"/>
    <dgm:cxn modelId="{5C7A2888-389F-484C-BA2D-DDD99D1C3C88}" type="presOf" srcId="{759E9294-FBBD-0D46-A81E-A67718B201D0}" destId="{050589E9-0CA2-AB4B-949B-B6E9042C73F6}" srcOrd="0" destOrd="0" presId="urn:microsoft.com/office/officeart/2005/8/layout/default"/>
    <dgm:cxn modelId="{22F303A1-7CA5-CD46-BC1F-BDC6FE049CF9}" srcId="{469C7B2E-CC2B-EC4C-A67D-5C99DA4DDC88}" destId="{D3B1007D-14CF-934D-B2C2-1756ACB6093E}" srcOrd="0" destOrd="0" parTransId="{71F25EB5-9789-A742-805D-04F530A2FA6E}" sibTransId="{F47B1709-D7BF-C54F-83C9-DD7912F3F83D}"/>
    <dgm:cxn modelId="{398FE8A2-B610-D242-B99F-07390442146E}" srcId="{469C7B2E-CC2B-EC4C-A67D-5C99DA4DDC88}" destId="{B6455572-1727-9D40-9909-0256B474C3E6}" srcOrd="3" destOrd="0" parTransId="{42C4D856-3C87-7741-9B84-33D694EC522C}" sibTransId="{AFDC63EE-0E0B-2C49-9245-128B1ED7EEF9}"/>
    <dgm:cxn modelId="{B9C65FB9-70CD-EC40-B33D-F0A38C4D19B9}" type="presOf" srcId="{62530290-D8B6-814A-8144-510ED9C03FCC}" destId="{F09CDA73-98EE-0844-9AE7-6084DA2AE66C}" srcOrd="0" destOrd="0" presId="urn:microsoft.com/office/officeart/2005/8/layout/default"/>
    <dgm:cxn modelId="{F01B72D3-04B3-6444-ADF7-C1EF1C0D4E94}" type="presOf" srcId="{D3B1007D-14CF-934D-B2C2-1756ACB6093E}" destId="{AA319DD2-86C8-EE4E-850F-5B7AF023FFCA}" srcOrd="0" destOrd="0" presId="urn:microsoft.com/office/officeart/2005/8/layout/default"/>
    <dgm:cxn modelId="{904F69E0-AF88-AE4E-866E-C6AB6F62BFA9}" srcId="{469C7B2E-CC2B-EC4C-A67D-5C99DA4DDC88}" destId="{62530290-D8B6-814A-8144-510ED9C03FCC}" srcOrd="1" destOrd="0" parTransId="{BCCE710D-7838-9F4A-9E3B-BC5B5F05A82D}" sibTransId="{D9ECFFEB-9B6B-914B-96CE-6B4D696D63B4}"/>
    <dgm:cxn modelId="{30C84804-E95D-2447-9992-15371B651658}" type="presParOf" srcId="{1CA781B4-9050-C946-AF43-AD94072E6863}" destId="{AA319DD2-86C8-EE4E-850F-5B7AF023FFCA}" srcOrd="0" destOrd="0" presId="urn:microsoft.com/office/officeart/2005/8/layout/default"/>
    <dgm:cxn modelId="{15B6AEAC-ABBC-C842-BDED-D28A6AC17B4B}" type="presParOf" srcId="{1CA781B4-9050-C946-AF43-AD94072E6863}" destId="{53929971-3F53-4F4B-8358-D06B90E400A6}" srcOrd="1" destOrd="0" presId="urn:microsoft.com/office/officeart/2005/8/layout/default"/>
    <dgm:cxn modelId="{B21EB76D-4894-D845-B9C4-DDF85EDAAA6B}" type="presParOf" srcId="{1CA781B4-9050-C946-AF43-AD94072E6863}" destId="{F09CDA73-98EE-0844-9AE7-6084DA2AE66C}" srcOrd="2" destOrd="0" presId="urn:microsoft.com/office/officeart/2005/8/layout/default"/>
    <dgm:cxn modelId="{6AEF622C-03E4-1242-9A35-1D629A378C3C}" type="presParOf" srcId="{1CA781B4-9050-C946-AF43-AD94072E6863}" destId="{266680A9-235F-8D45-AF83-C2C9AA54DA29}" srcOrd="3" destOrd="0" presId="urn:microsoft.com/office/officeart/2005/8/layout/default"/>
    <dgm:cxn modelId="{F877F802-F8F7-7C48-9637-3B92A077497B}" type="presParOf" srcId="{1CA781B4-9050-C946-AF43-AD94072E6863}" destId="{A788690D-1891-D14D-A39B-81A332EC42F5}" srcOrd="4" destOrd="0" presId="urn:microsoft.com/office/officeart/2005/8/layout/default"/>
    <dgm:cxn modelId="{A8307802-5466-794B-ABDC-6D95F1EA95A6}" type="presParOf" srcId="{1CA781B4-9050-C946-AF43-AD94072E6863}" destId="{4A55D866-79A0-2042-9881-8C535CC31D68}" srcOrd="5" destOrd="0" presId="urn:microsoft.com/office/officeart/2005/8/layout/default"/>
    <dgm:cxn modelId="{9F403FCC-86F4-554F-9043-9B9F47A8B5C7}" type="presParOf" srcId="{1CA781B4-9050-C946-AF43-AD94072E6863}" destId="{6DC5C655-5EAC-7B48-8C81-9BFFF9DB85BA}" srcOrd="6" destOrd="0" presId="urn:microsoft.com/office/officeart/2005/8/layout/default"/>
    <dgm:cxn modelId="{AF37BA83-3CCE-1249-A201-C37B89B8A68B}" type="presParOf" srcId="{1CA781B4-9050-C946-AF43-AD94072E6863}" destId="{1F70E19E-7349-BA42-BF0D-BCD592FB4F84}" srcOrd="7" destOrd="0" presId="urn:microsoft.com/office/officeart/2005/8/layout/default"/>
    <dgm:cxn modelId="{2814E41A-E3A9-4D42-A74B-DE8E0F1E972F}" type="presParOf" srcId="{1CA781B4-9050-C946-AF43-AD94072E6863}" destId="{3F8B276F-12AF-7742-8640-79941DA371A1}" srcOrd="8" destOrd="0" presId="urn:microsoft.com/office/officeart/2005/8/layout/default"/>
    <dgm:cxn modelId="{125EC8CF-4596-7143-9457-101943F53B6F}" type="presParOf" srcId="{1CA781B4-9050-C946-AF43-AD94072E6863}" destId="{B633EDB1-3245-C047-8399-82CB92634C45}" srcOrd="9" destOrd="0" presId="urn:microsoft.com/office/officeart/2005/8/layout/default"/>
    <dgm:cxn modelId="{9E3BED14-4916-324C-9DD1-A20D1C4EBD59}" type="presParOf" srcId="{1CA781B4-9050-C946-AF43-AD94072E6863}" destId="{050589E9-0CA2-AB4B-949B-B6E9042C73F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7F7966-1E10-C84C-B430-AFDAA5052E69}" type="doc">
      <dgm:prSet loTypeId="urn:microsoft.com/office/officeart/2005/8/layout/lis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AFD0C7-AACD-0F4B-8C99-D004A6B37FC1}">
      <dgm:prSet phldrT="[Text]"/>
      <dgm:spPr/>
      <dgm:t>
        <a:bodyPr/>
        <a:lstStyle/>
        <a:p>
          <a:r>
            <a:rPr lang="en-US" dirty="0"/>
            <a:t>M&amp;S Foundations</a:t>
          </a:r>
        </a:p>
      </dgm:t>
    </dgm:pt>
    <dgm:pt modelId="{1F429856-6EBD-DB45-B2BE-FB9AEEBF5211}" type="parTrans" cxnId="{810EC270-C752-B54A-986F-5B5709337966}">
      <dgm:prSet/>
      <dgm:spPr/>
      <dgm:t>
        <a:bodyPr/>
        <a:lstStyle/>
        <a:p>
          <a:endParaRPr lang="en-US"/>
        </a:p>
      </dgm:t>
    </dgm:pt>
    <dgm:pt modelId="{3027673F-EE33-2641-A957-68F8689AB9FB}" type="sibTrans" cxnId="{810EC270-C752-B54A-986F-5B5709337966}">
      <dgm:prSet/>
      <dgm:spPr/>
      <dgm:t>
        <a:bodyPr/>
        <a:lstStyle/>
        <a:p>
          <a:endParaRPr lang="en-US"/>
        </a:p>
      </dgm:t>
    </dgm:pt>
    <dgm:pt modelId="{DE6D5B1A-9782-D341-8B9F-FD0564D21ADF}">
      <dgm:prSet phldrT="[Text]"/>
      <dgm:spPr/>
      <dgm:t>
        <a:bodyPr/>
        <a:lstStyle/>
        <a:p>
          <a:r>
            <a:rPr lang="en-US" dirty="0"/>
            <a:t>Data Generation and Augmentation</a:t>
          </a:r>
        </a:p>
      </dgm:t>
    </dgm:pt>
    <dgm:pt modelId="{AA035682-EC60-2049-B268-1836112E99D4}" type="parTrans" cxnId="{DB45AD29-6F15-0144-AAF3-D326301B0BF3}">
      <dgm:prSet/>
      <dgm:spPr/>
      <dgm:t>
        <a:bodyPr/>
        <a:lstStyle/>
        <a:p>
          <a:endParaRPr lang="en-US"/>
        </a:p>
      </dgm:t>
    </dgm:pt>
    <dgm:pt modelId="{A77148C6-4BB6-9045-954A-A48C4AA73975}" type="sibTrans" cxnId="{DB45AD29-6F15-0144-AAF3-D326301B0BF3}">
      <dgm:prSet/>
      <dgm:spPr/>
      <dgm:t>
        <a:bodyPr/>
        <a:lstStyle/>
        <a:p>
          <a:endParaRPr lang="en-US"/>
        </a:p>
      </dgm:t>
    </dgm:pt>
    <dgm:pt modelId="{79F05887-BCBC-184F-9143-1AFC588413B4}">
      <dgm:prSet phldrT="[Text]"/>
      <dgm:spPr/>
      <dgm:t>
        <a:bodyPr/>
        <a:lstStyle/>
        <a:p>
          <a:r>
            <a:rPr lang="en-US" dirty="0"/>
            <a:t>Test and Evaluation</a:t>
          </a:r>
        </a:p>
      </dgm:t>
    </dgm:pt>
    <dgm:pt modelId="{F5EA5D28-8E80-A44B-AEFD-B7848F295C72}" type="parTrans" cxnId="{BB69D205-08C5-B942-9BCA-67870FDCF171}">
      <dgm:prSet/>
      <dgm:spPr/>
      <dgm:t>
        <a:bodyPr/>
        <a:lstStyle/>
        <a:p>
          <a:endParaRPr lang="en-US"/>
        </a:p>
      </dgm:t>
    </dgm:pt>
    <dgm:pt modelId="{B11D91C5-325E-3440-BF90-8512D9B246E6}" type="sibTrans" cxnId="{BB69D205-08C5-B942-9BCA-67870FDCF171}">
      <dgm:prSet/>
      <dgm:spPr/>
      <dgm:t>
        <a:bodyPr/>
        <a:lstStyle/>
        <a:p>
          <a:endParaRPr lang="en-US"/>
        </a:p>
      </dgm:t>
    </dgm:pt>
    <dgm:pt modelId="{5B711167-E658-6E4D-A9DF-093F4E4B7BA1}">
      <dgm:prSet phldrT="[Text]"/>
      <dgm:spPr/>
      <dgm:t>
        <a:bodyPr/>
        <a:lstStyle/>
        <a:p>
          <a:r>
            <a:rPr lang="en-US" dirty="0"/>
            <a:t>Algorithms, Compute Infrastructure</a:t>
          </a:r>
        </a:p>
      </dgm:t>
    </dgm:pt>
    <dgm:pt modelId="{592A6C01-48D0-D443-8EF9-9201104D3818}" type="parTrans" cxnId="{20CF6D4A-CB49-D041-B1DA-612717651D29}">
      <dgm:prSet/>
      <dgm:spPr/>
      <dgm:t>
        <a:bodyPr/>
        <a:lstStyle/>
        <a:p>
          <a:endParaRPr lang="en-US"/>
        </a:p>
      </dgm:t>
    </dgm:pt>
    <dgm:pt modelId="{25EC460C-6502-6F4F-A43C-06DDA2B5CB32}" type="sibTrans" cxnId="{20CF6D4A-CB49-D041-B1DA-612717651D29}">
      <dgm:prSet/>
      <dgm:spPr/>
      <dgm:t>
        <a:bodyPr/>
        <a:lstStyle/>
        <a:p>
          <a:endParaRPr lang="en-US"/>
        </a:p>
      </dgm:t>
    </dgm:pt>
    <dgm:pt modelId="{5A01B9B6-F415-1941-8C60-2B6E97F0F5F9}">
      <dgm:prSet phldrT="[Text]"/>
      <dgm:spPr/>
      <dgm:t>
        <a:bodyPr/>
        <a:lstStyle/>
        <a:p>
          <a:r>
            <a:rPr lang="en-US" dirty="0"/>
            <a:t>Synthetic and Real-World Data</a:t>
          </a:r>
        </a:p>
      </dgm:t>
    </dgm:pt>
    <dgm:pt modelId="{79D755A2-307F-5448-8C46-0830808B1FDD}" type="parTrans" cxnId="{B4A3B169-5905-FE47-B3D9-4717E7712F99}">
      <dgm:prSet/>
      <dgm:spPr/>
      <dgm:t>
        <a:bodyPr/>
        <a:lstStyle/>
        <a:p>
          <a:endParaRPr lang="en-US"/>
        </a:p>
      </dgm:t>
    </dgm:pt>
    <dgm:pt modelId="{1868072D-CF82-3F4E-91B0-0FE79D814565}" type="sibTrans" cxnId="{B4A3B169-5905-FE47-B3D9-4717E7712F99}">
      <dgm:prSet/>
      <dgm:spPr/>
      <dgm:t>
        <a:bodyPr/>
        <a:lstStyle/>
        <a:p>
          <a:endParaRPr lang="en-US"/>
        </a:p>
      </dgm:t>
    </dgm:pt>
    <dgm:pt modelId="{F4FE4423-7C76-B244-AD65-3EF145624D4B}">
      <dgm:prSet phldrT="[Text]"/>
      <dgm:spPr/>
      <dgm:t>
        <a:bodyPr/>
        <a:lstStyle/>
        <a:p>
          <a:r>
            <a:rPr lang="en-US" dirty="0"/>
            <a:t>Simulation Environments</a:t>
          </a:r>
        </a:p>
      </dgm:t>
    </dgm:pt>
    <dgm:pt modelId="{D6019AB9-6DD8-6B48-9597-4376DCD6D2AF}" type="parTrans" cxnId="{0D201FF2-0A9E-4544-9AA0-10DA548345B7}">
      <dgm:prSet/>
      <dgm:spPr/>
      <dgm:t>
        <a:bodyPr/>
        <a:lstStyle/>
        <a:p>
          <a:endParaRPr lang="en-US"/>
        </a:p>
      </dgm:t>
    </dgm:pt>
    <dgm:pt modelId="{2C250189-E7C3-B84E-AE83-F5AF79BCFD9F}" type="sibTrans" cxnId="{0D201FF2-0A9E-4544-9AA0-10DA548345B7}">
      <dgm:prSet/>
      <dgm:spPr/>
      <dgm:t>
        <a:bodyPr/>
        <a:lstStyle/>
        <a:p>
          <a:endParaRPr lang="en-US"/>
        </a:p>
      </dgm:t>
    </dgm:pt>
    <dgm:pt modelId="{CB4EC1DC-F948-CC43-92A0-E765D09EBD93}">
      <dgm:prSet phldrT="[Text]"/>
      <dgm:spPr/>
      <dgm:t>
        <a:bodyPr/>
        <a:lstStyle/>
        <a:p>
          <a:r>
            <a:rPr lang="en-US" dirty="0"/>
            <a:t>Training Scenarios, Digital Twins</a:t>
          </a:r>
        </a:p>
      </dgm:t>
    </dgm:pt>
    <dgm:pt modelId="{0DC9DA8D-3E3B-C442-832F-CF16DB92187B}" type="parTrans" cxnId="{6FB1E5DF-E3DB-E84C-8F38-560198EE90FB}">
      <dgm:prSet/>
      <dgm:spPr/>
      <dgm:t>
        <a:bodyPr/>
        <a:lstStyle/>
        <a:p>
          <a:endParaRPr lang="en-US"/>
        </a:p>
      </dgm:t>
    </dgm:pt>
    <dgm:pt modelId="{A1DF4195-5A25-BC4D-BAA9-D390321EBF9F}" type="sibTrans" cxnId="{6FB1E5DF-E3DB-E84C-8F38-560198EE90FB}">
      <dgm:prSet/>
      <dgm:spPr/>
      <dgm:t>
        <a:bodyPr/>
        <a:lstStyle/>
        <a:p>
          <a:endParaRPr lang="en-US"/>
        </a:p>
      </dgm:t>
    </dgm:pt>
    <dgm:pt modelId="{D1E0D21F-3EBA-C94D-9BAF-F1D07E05DC2B}">
      <dgm:prSet phldrT="[Text]"/>
      <dgm:spPr/>
      <dgm:t>
        <a:bodyPr/>
        <a:lstStyle/>
        <a:p>
          <a:r>
            <a:rPr lang="en-US" dirty="0"/>
            <a:t>Adversarial Testing, Performance Validation, Safety Testing</a:t>
          </a:r>
        </a:p>
      </dgm:t>
    </dgm:pt>
    <dgm:pt modelId="{D22FCF15-3C26-F748-B6C2-23DC4F6844C3}" type="parTrans" cxnId="{B22829C2-B307-C84F-8B61-2FC1CC6D33D2}">
      <dgm:prSet/>
      <dgm:spPr/>
      <dgm:t>
        <a:bodyPr/>
        <a:lstStyle/>
        <a:p>
          <a:endParaRPr lang="en-US"/>
        </a:p>
      </dgm:t>
    </dgm:pt>
    <dgm:pt modelId="{D3078CBE-452F-414C-BC22-D9A38079CF63}" type="sibTrans" cxnId="{B22829C2-B307-C84F-8B61-2FC1CC6D33D2}">
      <dgm:prSet/>
      <dgm:spPr/>
      <dgm:t>
        <a:bodyPr/>
        <a:lstStyle/>
        <a:p>
          <a:endParaRPr lang="en-US"/>
        </a:p>
      </dgm:t>
    </dgm:pt>
    <dgm:pt modelId="{CDE95371-500D-4D4A-B38E-B86B7DE0F56F}" type="pres">
      <dgm:prSet presAssocID="{AD7F7966-1E10-C84C-B430-AFDAA5052E69}" presName="linear" presStyleCnt="0">
        <dgm:presLayoutVars>
          <dgm:dir/>
          <dgm:animLvl val="lvl"/>
          <dgm:resizeHandles val="exact"/>
        </dgm:presLayoutVars>
      </dgm:prSet>
      <dgm:spPr/>
    </dgm:pt>
    <dgm:pt modelId="{6A021A3E-191E-A44B-9E73-7DC05767E687}" type="pres">
      <dgm:prSet presAssocID="{FDAFD0C7-AACD-0F4B-8C99-D004A6B37FC1}" presName="parentLin" presStyleCnt="0"/>
      <dgm:spPr/>
    </dgm:pt>
    <dgm:pt modelId="{40B1DCCE-CBA4-7B47-A969-CB3582530BB4}" type="pres">
      <dgm:prSet presAssocID="{FDAFD0C7-AACD-0F4B-8C99-D004A6B37FC1}" presName="parentLeftMargin" presStyleLbl="node1" presStyleIdx="0" presStyleCnt="4"/>
      <dgm:spPr/>
    </dgm:pt>
    <dgm:pt modelId="{ACA80F40-FE78-7448-B939-EEC6A94D70CC}" type="pres">
      <dgm:prSet presAssocID="{FDAFD0C7-AACD-0F4B-8C99-D004A6B37F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9320ADE-CBED-2C47-8941-038DFA210641}" type="pres">
      <dgm:prSet presAssocID="{FDAFD0C7-AACD-0F4B-8C99-D004A6B37FC1}" presName="negativeSpace" presStyleCnt="0"/>
      <dgm:spPr/>
    </dgm:pt>
    <dgm:pt modelId="{42830880-6B94-B041-985B-D228FE3BB9DC}" type="pres">
      <dgm:prSet presAssocID="{FDAFD0C7-AACD-0F4B-8C99-D004A6B37FC1}" presName="childText" presStyleLbl="conFgAcc1" presStyleIdx="0" presStyleCnt="4">
        <dgm:presLayoutVars>
          <dgm:bulletEnabled val="1"/>
        </dgm:presLayoutVars>
      </dgm:prSet>
      <dgm:spPr/>
    </dgm:pt>
    <dgm:pt modelId="{F06030B4-C199-354D-B1CB-B86F34C0F998}" type="pres">
      <dgm:prSet presAssocID="{3027673F-EE33-2641-A957-68F8689AB9FB}" presName="spaceBetweenRectangles" presStyleCnt="0"/>
      <dgm:spPr/>
    </dgm:pt>
    <dgm:pt modelId="{166B2CE3-179C-FE43-9D40-3988E63BF8D9}" type="pres">
      <dgm:prSet presAssocID="{DE6D5B1A-9782-D341-8B9F-FD0564D21ADF}" presName="parentLin" presStyleCnt="0"/>
      <dgm:spPr/>
    </dgm:pt>
    <dgm:pt modelId="{E31F05D9-780D-7A45-8E46-467956AEF1B8}" type="pres">
      <dgm:prSet presAssocID="{DE6D5B1A-9782-D341-8B9F-FD0564D21ADF}" presName="parentLeftMargin" presStyleLbl="node1" presStyleIdx="0" presStyleCnt="4"/>
      <dgm:spPr/>
    </dgm:pt>
    <dgm:pt modelId="{29BF4D4B-D267-384F-A909-7E2E989C5E43}" type="pres">
      <dgm:prSet presAssocID="{DE6D5B1A-9782-D341-8B9F-FD0564D21AD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CF9A6B5-81C9-2F40-8C73-4CF770386C4F}" type="pres">
      <dgm:prSet presAssocID="{DE6D5B1A-9782-D341-8B9F-FD0564D21ADF}" presName="negativeSpace" presStyleCnt="0"/>
      <dgm:spPr/>
    </dgm:pt>
    <dgm:pt modelId="{C1FB405A-1755-5049-A6A8-A7CCB0742134}" type="pres">
      <dgm:prSet presAssocID="{DE6D5B1A-9782-D341-8B9F-FD0564D21ADF}" presName="childText" presStyleLbl="conFgAcc1" presStyleIdx="1" presStyleCnt="4">
        <dgm:presLayoutVars>
          <dgm:bulletEnabled val="1"/>
        </dgm:presLayoutVars>
      </dgm:prSet>
      <dgm:spPr/>
    </dgm:pt>
    <dgm:pt modelId="{0EB70F8A-A95D-7746-BB12-0D0D34F25DE6}" type="pres">
      <dgm:prSet presAssocID="{A77148C6-4BB6-9045-954A-A48C4AA73975}" presName="spaceBetweenRectangles" presStyleCnt="0"/>
      <dgm:spPr/>
    </dgm:pt>
    <dgm:pt modelId="{C1272E84-28D3-D747-9B93-F1C4330E952F}" type="pres">
      <dgm:prSet presAssocID="{F4FE4423-7C76-B244-AD65-3EF145624D4B}" presName="parentLin" presStyleCnt="0"/>
      <dgm:spPr/>
    </dgm:pt>
    <dgm:pt modelId="{E65850D5-4D2D-C443-9AB4-133060710B3C}" type="pres">
      <dgm:prSet presAssocID="{F4FE4423-7C76-B244-AD65-3EF145624D4B}" presName="parentLeftMargin" presStyleLbl="node1" presStyleIdx="1" presStyleCnt="4"/>
      <dgm:spPr/>
    </dgm:pt>
    <dgm:pt modelId="{BB1F30CC-9BA9-584B-952F-5728305D4CC4}" type="pres">
      <dgm:prSet presAssocID="{F4FE4423-7C76-B244-AD65-3EF145624D4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826528A-9553-3941-8018-E813685A9987}" type="pres">
      <dgm:prSet presAssocID="{F4FE4423-7C76-B244-AD65-3EF145624D4B}" presName="negativeSpace" presStyleCnt="0"/>
      <dgm:spPr/>
    </dgm:pt>
    <dgm:pt modelId="{750F477A-E13C-3A45-AE5F-E53C6FFD6E23}" type="pres">
      <dgm:prSet presAssocID="{F4FE4423-7C76-B244-AD65-3EF145624D4B}" presName="childText" presStyleLbl="conFgAcc1" presStyleIdx="2" presStyleCnt="4">
        <dgm:presLayoutVars>
          <dgm:bulletEnabled val="1"/>
        </dgm:presLayoutVars>
      </dgm:prSet>
      <dgm:spPr/>
    </dgm:pt>
    <dgm:pt modelId="{9A6EDB3E-389B-5241-9F4F-88A109390A4E}" type="pres">
      <dgm:prSet presAssocID="{2C250189-E7C3-B84E-AE83-F5AF79BCFD9F}" presName="spaceBetweenRectangles" presStyleCnt="0"/>
      <dgm:spPr/>
    </dgm:pt>
    <dgm:pt modelId="{C5B84670-171C-A04F-A82A-71877207C90E}" type="pres">
      <dgm:prSet presAssocID="{79F05887-BCBC-184F-9143-1AFC588413B4}" presName="parentLin" presStyleCnt="0"/>
      <dgm:spPr/>
    </dgm:pt>
    <dgm:pt modelId="{09B4E372-723E-3441-84AF-5711FE3F8328}" type="pres">
      <dgm:prSet presAssocID="{79F05887-BCBC-184F-9143-1AFC588413B4}" presName="parentLeftMargin" presStyleLbl="node1" presStyleIdx="2" presStyleCnt="4"/>
      <dgm:spPr/>
    </dgm:pt>
    <dgm:pt modelId="{5E7B4993-CEFF-4442-92A3-485CE764F1B5}" type="pres">
      <dgm:prSet presAssocID="{79F05887-BCBC-184F-9143-1AFC588413B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D08F38F-E71F-204B-9D24-E14F3C2D8D81}" type="pres">
      <dgm:prSet presAssocID="{79F05887-BCBC-184F-9143-1AFC588413B4}" presName="negativeSpace" presStyleCnt="0"/>
      <dgm:spPr/>
    </dgm:pt>
    <dgm:pt modelId="{B7C824C8-C06F-8541-87E1-A06C21112F91}" type="pres">
      <dgm:prSet presAssocID="{79F05887-BCBC-184F-9143-1AFC588413B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B69D205-08C5-B942-9BCA-67870FDCF171}" srcId="{AD7F7966-1E10-C84C-B430-AFDAA5052E69}" destId="{79F05887-BCBC-184F-9143-1AFC588413B4}" srcOrd="3" destOrd="0" parTransId="{F5EA5D28-8E80-A44B-AEFD-B7848F295C72}" sibTransId="{B11D91C5-325E-3440-BF90-8512D9B246E6}"/>
    <dgm:cxn modelId="{DB45AD29-6F15-0144-AAF3-D326301B0BF3}" srcId="{AD7F7966-1E10-C84C-B430-AFDAA5052E69}" destId="{DE6D5B1A-9782-D341-8B9F-FD0564D21ADF}" srcOrd="1" destOrd="0" parTransId="{AA035682-EC60-2049-B268-1836112E99D4}" sibTransId="{A77148C6-4BB6-9045-954A-A48C4AA73975}"/>
    <dgm:cxn modelId="{BC355640-03DD-5140-8FBD-93415BC0E1F7}" type="presOf" srcId="{79F05887-BCBC-184F-9143-1AFC588413B4}" destId="{5E7B4993-CEFF-4442-92A3-485CE764F1B5}" srcOrd="1" destOrd="0" presId="urn:microsoft.com/office/officeart/2005/8/layout/list1"/>
    <dgm:cxn modelId="{20CF6D4A-CB49-D041-B1DA-612717651D29}" srcId="{FDAFD0C7-AACD-0F4B-8C99-D004A6B37FC1}" destId="{5B711167-E658-6E4D-A9DF-093F4E4B7BA1}" srcOrd="0" destOrd="0" parTransId="{592A6C01-48D0-D443-8EF9-9201104D3818}" sibTransId="{25EC460C-6502-6F4F-A43C-06DDA2B5CB32}"/>
    <dgm:cxn modelId="{23897554-9BDA-1F4B-94A8-8B13FE8E9792}" type="presOf" srcId="{79F05887-BCBC-184F-9143-1AFC588413B4}" destId="{09B4E372-723E-3441-84AF-5711FE3F8328}" srcOrd="0" destOrd="0" presId="urn:microsoft.com/office/officeart/2005/8/layout/list1"/>
    <dgm:cxn modelId="{4227C063-F28B-514F-AEAD-B846930EC2C2}" type="presOf" srcId="{AD7F7966-1E10-C84C-B430-AFDAA5052E69}" destId="{CDE95371-500D-4D4A-B38E-B86B7DE0F56F}" srcOrd="0" destOrd="0" presId="urn:microsoft.com/office/officeart/2005/8/layout/list1"/>
    <dgm:cxn modelId="{B4A3B169-5905-FE47-B3D9-4717E7712F99}" srcId="{DE6D5B1A-9782-D341-8B9F-FD0564D21ADF}" destId="{5A01B9B6-F415-1941-8C60-2B6E97F0F5F9}" srcOrd="0" destOrd="0" parTransId="{79D755A2-307F-5448-8C46-0830808B1FDD}" sibTransId="{1868072D-CF82-3F4E-91B0-0FE79D814565}"/>
    <dgm:cxn modelId="{810EC270-C752-B54A-986F-5B5709337966}" srcId="{AD7F7966-1E10-C84C-B430-AFDAA5052E69}" destId="{FDAFD0C7-AACD-0F4B-8C99-D004A6B37FC1}" srcOrd="0" destOrd="0" parTransId="{1F429856-6EBD-DB45-B2BE-FB9AEEBF5211}" sibTransId="{3027673F-EE33-2641-A957-68F8689AB9FB}"/>
    <dgm:cxn modelId="{2E60D489-B153-0B4C-B4DE-B6AFD141FFEF}" type="presOf" srcId="{DE6D5B1A-9782-D341-8B9F-FD0564D21ADF}" destId="{29BF4D4B-D267-384F-A909-7E2E989C5E43}" srcOrd="1" destOrd="0" presId="urn:microsoft.com/office/officeart/2005/8/layout/list1"/>
    <dgm:cxn modelId="{7019308D-FE4E-884F-96BA-AF2E9129BED1}" type="presOf" srcId="{D1E0D21F-3EBA-C94D-9BAF-F1D07E05DC2B}" destId="{B7C824C8-C06F-8541-87E1-A06C21112F91}" srcOrd="0" destOrd="0" presId="urn:microsoft.com/office/officeart/2005/8/layout/list1"/>
    <dgm:cxn modelId="{FD6E9595-3C5B-E847-A676-7552B4FB69D4}" type="presOf" srcId="{5A01B9B6-F415-1941-8C60-2B6E97F0F5F9}" destId="{C1FB405A-1755-5049-A6A8-A7CCB0742134}" srcOrd="0" destOrd="0" presId="urn:microsoft.com/office/officeart/2005/8/layout/list1"/>
    <dgm:cxn modelId="{75E32599-0E56-2F4C-9AC5-5A16A4975C78}" type="presOf" srcId="{DE6D5B1A-9782-D341-8B9F-FD0564D21ADF}" destId="{E31F05D9-780D-7A45-8E46-467956AEF1B8}" srcOrd="0" destOrd="0" presId="urn:microsoft.com/office/officeart/2005/8/layout/list1"/>
    <dgm:cxn modelId="{7C1FD6A4-23A7-2C40-8620-6838FE168824}" type="presOf" srcId="{F4FE4423-7C76-B244-AD65-3EF145624D4B}" destId="{BB1F30CC-9BA9-584B-952F-5728305D4CC4}" srcOrd="1" destOrd="0" presId="urn:microsoft.com/office/officeart/2005/8/layout/list1"/>
    <dgm:cxn modelId="{5123D8AC-F8BA-054F-91BF-276D09B951B2}" type="presOf" srcId="{FDAFD0C7-AACD-0F4B-8C99-D004A6B37FC1}" destId="{40B1DCCE-CBA4-7B47-A969-CB3582530BB4}" srcOrd="0" destOrd="0" presId="urn:microsoft.com/office/officeart/2005/8/layout/list1"/>
    <dgm:cxn modelId="{C52B67B1-CCF0-E843-9E9A-B7F0EDA8FA6C}" type="presOf" srcId="{F4FE4423-7C76-B244-AD65-3EF145624D4B}" destId="{E65850D5-4D2D-C443-9AB4-133060710B3C}" srcOrd="0" destOrd="0" presId="urn:microsoft.com/office/officeart/2005/8/layout/list1"/>
    <dgm:cxn modelId="{B22829C2-B307-C84F-8B61-2FC1CC6D33D2}" srcId="{79F05887-BCBC-184F-9143-1AFC588413B4}" destId="{D1E0D21F-3EBA-C94D-9BAF-F1D07E05DC2B}" srcOrd="0" destOrd="0" parTransId="{D22FCF15-3C26-F748-B6C2-23DC4F6844C3}" sibTransId="{D3078CBE-452F-414C-BC22-D9A38079CF63}"/>
    <dgm:cxn modelId="{024060C3-086D-2C48-9D86-D399F3F4FC6F}" type="presOf" srcId="{5B711167-E658-6E4D-A9DF-093F4E4B7BA1}" destId="{42830880-6B94-B041-985B-D228FE3BB9DC}" srcOrd="0" destOrd="0" presId="urn:microsoft.com/office/officeart/2005/8/layout/list1"/>
    <dgm:cxn modelId="{6FB1E5DF-E3DB-E84C-8F38-560198EE90FB}" srcId="{F4FE4423-7C76-B244-AD65-3EF145624D4B}" destId="{CB4EC1DC-F948-CC43-92A0-E765D09EBD93}" srcOrd="0" destOrd="0" parTransId="{0DC9DA8D-3E3B-C442-832F-CF16DB92187B}" sibTransId="{A1DF4195-5A25-BC4D-BAA9-D390321EBF9F}"/>
    <dgm:cxn modelId="{0D201FF2-0A9E-4544-9AA0-10DA548345B7}" srcId="{AD7F7966-1E10-C84C-B430-AFDAA5052E69}" destId="{F4FE4423-7C76-B244-AD65-3EF145624D4B}" srcOrd="2" destOrd="0" parTransId="{D6019AB9-6DD8-6B48-9597-4376DCD6D2AF}" sibTransId="{2C250189-E7C3-B84E-AE83-F5AF79BCFD9F}"/>
    <dgm:cxn modelId="{CAE6A1FE-9F88-914C-AA6A-DC0552737277}" type="presOf" srcId="{CB4EC1DC-F948-CC43-92A0-E765D09EBD93}" destId="{750F477A-E13C-3A45-AE5F-E53C6FFD6E23}" srcOrd="0" destOrd="0" presId="urn:microsoft.com/office/officeart/2005/8/layout/list1"/>
    <dgm:cxn modelId="{B33EC4FE-52A5-B141-932B-357E5EAF6D77}" type="presOf" srcId="{FDAFD0C7-AACD-0F4B-8C99-D004A6B37FC1}" destId="{ACA80F40-FE78-7448-B939-EEC6A94D70CC}" srcOrd="1" destOrd="0" presId="urn:microsoft.com/office/officeart/2005/8/layout/list1"/>
    <dgm:cxn modelId="{E697F06B-418F-A246-90AD-809D8CC0DDCC}" type="presParOf" srcId="{CDE95371-500D-4D4A-B38E-B86B7DE0F56F}" destId="{6A021A3E-191E-A44B-9E73-7DC05767E687}" srcOrd="0" destOrd="0" presId="urn:microsoft.com/office/officeart/2005/8/layout/list1"/>
    <dgm:cxn modelId="{A70AB5AD-3A70-7741-84A7-A67872DF7821}" type="presParOf" srcId="{6A021A3E-191E-A44B-9E73-7DC05767E687}" destId="{40B1DCCE-CBA4-7B47-A969-CB3582530BB4}" srcOrd="0" destOrd="0" presId="urn:microsoft.com/office/officeart/2005/8/layout/list1"/>
    <dgm:cxn modelId="{711DE7DC-22E9-5243-A9F9-42AFEC98D981}" type="presParOf" srcId="{6A021A3E-191E-A44B-9E73-7DC05767E687}" destId="{ACA80F40-FE78-7448-B939-EEC6A94D70CC}" srcOrd="1" destOrd="0" presId="urn:microsoft.com/office/officeart/2005/8/layout/list1"/>
    <dgm:cxn modelId="{4675A256-05BA-A247-BE79-8F7A9E2F02A6}" type="presParOf" srcId="{CDE95371-500D-4D4A-B38E-B86B7DE0F56F}" destId="{69320ADE-CBED-2C47-8941-038DFA210641}" srcOrd="1" destOrd="0" presId="urn:microsoft.com/office/officeart/2005/8/layout/list1"/>
    <dgm:cxn modelId="{220F9602-68BE-3E4B-88D2-073567B08241}" type="presParOf" srcId="{CDE95371-500D-4D4A-B38E-B86B7DE0F56F}" destId="{42830880-6B94-B041-985B-D228FE3BB9DC}" srcOrd="2" destOrd="0" presId="urn:microsoft.com/office/officeart/2005/8/layout/list1"/>
    <dgm:cxn modelId="{453B6D6F-8E73-7642-B62B-A1F6F7C7A4D1}" type="presParOf" srcId="{CDE95371-500D-4D4A-B38E-B86B7DE0F56F}" destId="{F06030B4-C199-354D-B1CB-B86F34C0F998}" srcOrd="3" destOrd="0" presId="urn:microsoft.com/office/officeart/2005/8/layout/list1"/>
    <dgm:cxn modelId="{C0A1031D-EF40-1D4D-AA5C-B556C76F3252}" type="presParOf" srcId="{CDE95371-500D-4D4A-B38E-B86B7DE0F56F}" destId="{166B2CE3-179C-FE43-9D40-3988E63BF8D9}" srcOrd="4" destOrd="0" presId="urn:microsoft.com/office/officeart/2005/8/layout/list1"/>
    <dgm:cxn modelId="{F550DBEA-2389-BA4C-831D-73AA978FB398}" type="presParOf" srcId="{166B2CE3-179C-FE43-9D40-3988E63BF8D9}" destId="{E31F05D9-780D-7A45-8E46-467956AEF1B8}" srcOrd="0" destOrd="0" presId="urn:microsoft.com/office/officeart/2005/8/layout/list1"/>
    <dgm:cxn modelId="{C1757C92-9934-A04B-9EF4-00E3FCAA4D75}" type="presParOf" srcId="{166B2CE3-179C-FE43-9D40-3988E63BF8D9}" destId="{29BF4D4B-D267-384F-A909-7E2E989C5E43}" srcOrd="1" destOrd="0" presId="urn:microsoft.com/office/officeart/2005/8/layout/list1"/>
    <dgm:cxn modelId="{DCB1AA63-36DF-CC46-ADF4-437869C9642C}" type="presParOf" srcId="{CDE95371-500D-4D4A-B38E-B86B7DE0F56F}" destId="{FCF9A6B5-81C9-2F40-8C73-4CF770386C4F}" srcOrd="5" destOrd="0" presId="urn:microsoft.com/office/officeart/2005/8/layout/list1"/>
    <dgm:cxn modelId="{81A4C0E4-E11D-F34E-BAF2-F02E5E6649D7}" type="presParOf" srcId="{CDE95371-500D-4D4A-B38E-B86B7DE0F56F}" destId="{C1FB405A-1755-5049-A6A8-A7CCB0742134}" srcOrd="6" destOrd="0" presId="urn:microsoft.com/office/officeart/2005/8/layout/list1"/>
    <dgm:cxn modelId="{A30892BE-A99E-CE47-8C41-3D248A7D10E0}" type="presParOf" srcId="{CDE95371-500D-4D4A-B38E-B86B7DE0F56F}" destId="{0EB70F8A-A95D-7746-BB12-0D0D34F25DE6}" srcOrd="7" destOrd="0" presId="urn:microsoft.com/office/officeart/2005/8/layout/list1"/>
    <dgm:cxn modelId="{697CF7DE-3DF3-574F-A370-4DBB7F9D8489}" type="presParOf" srcId="{CDE95371-500D-4D4A-B38E-B86B7DE0F56F}" destId="{C1272E84-28D3-D747-9B93-F1C4330E952F}" srcOrd="8" destOrd="0" presId="urn:microsoft.com/office/officeart/2005/8/layout/list1"/>
    <dgm:cxn modelId="{B792D4DE-D1BD-F043-AE70-EAFE81BF91E0}" type="presParOf" srcId="{C1272E84-28D3-D747-9B93-F1C4330E952F}" destId="{E65850D5-4D2D-C443-9AB4-133060710B3C}" srcOrd="0" destOrd="0" presId="urn:microsoft.com/office/officeart/2005/8/layout/list1"/>
    <dgm:cxn modelId="{3E510572-5911-5E45-9CDA-7E62CBCA948E}" type="presParOf" srcId="{C1272E84-28D3-D747-9B93-F1C4330E952F}" destId="{BB1F30CC-9BA9-584B-952F-5728305D4CC4}" srcOrd="1" destOrd="0" presId="urn:microsoft.com/office/officeart/2005/8/layout/list1"/>
    <dgm:cxn modelId="{D7AD09E0-E3F8-BE44-95B2-A2CD0458D137}" type="presParOf" srcId="{CDE95371-500D-4D4A-B38E-B86B7DE0F56F}" destId="{E826528A-9553-3941-8018-E813685A9987}" srcOrd="9" destOrd="0" presId="urn:microsoft.com/office/officeart/2005/8/layout/list1"/>
    <dgm:cxn modelId="{12F61829-5DBD-BC48-8423-731A668A224F}" type="presParOf" srcId="{CDE95371-500D-4D4A-B38E-B86B7DE0F56F}" destId="{750F477A-E13C-3A45-AE5F-E53C6FFD6E23}" srcOrd="10" destOrd="0" presId="urn:microsoft.com/office/officeart/2005/8/layout/list1"/>
    <dgm:cxn modelId="{0D38A1AD-0923-1040-BDA9-717A34B89B57}" type="presParOf" srcId="{CDE95371-500D-4D4A-B38E-B86B7DE0F56F}" destId="{9A6EDB3E-389B-5241-9F4F-88A109390A4E}" srcOrd="11" destOrd="0" presId="urn:microsoft.com/office/officeart/2005/8/layout/list1"/>
    <dgm:cxn modelId="{9C902B05-D867-0045-B448-1B0C4771D3E9}" type="presParOf" srcId="{CDE95371-500D-4D4A-B38E-B86B7DE0F56F}" destId="{C5B84670-171C-A04F-A82A-71877207C90E}" srcOrd="12" destOrd="0" presId="urn:microsoft.com/office/officeart/2005/8/layout/list1"/>
    <dgm:cxn modelId="{F8690C98-A9F3-1E4C-9B9D-1469FF808DDC}" type="presParOf" srcId="{C5B84670-171C-A04F-A82A-71877207C90E}" destId="{09B4E372-723E-3441-84AF-5711FE3F8328}" srcOrd="0" destOrd="0" presId="urn:microsoft.com/office/officeart/2005/8/layout/list1"/>
    <dgm:cxn modelId="{EA894A0C-C811-BA43-803F-B7B59702E5BD}" type="presParOf" srcId="{C5B84670-171C-A04F-A82A-71877207C90E}" destId="{5E7B4993-CEFF-4442-92A3-485CE764F1B5}" srcOrd="1" destOrd="0" presId="urn:microsoft.com/office/officeart/2005/8/layout/list1"/>
    <dgm:cxn modelId="{4A7C5915-02E2-874B-8F6F-F6DA1E56B5DA}" type="presParOf" srcId="{CDE95371-500D-4D4A-B38E-B86B7DE0F56F}" destId="{ED08F38F-E71F-204B-9D24-E14F3C2D8D81}" srcOrd="13" destOrd="0" presId="urn:microsoft.com/office/officeart/2005/8/layout/list1"/>
    <dgm:cxn modelId="{4334CC88-7250-C74E-B545-87E303D021DF}" type="presParOf" srcId="{CDE95371-500D-4D4A-B38E-B86B7DE0F56F}" destId="{B7C824C8-C06F-8541-87E1-A06C21112F9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19DD2-86C8-EE4E-850F-5B7AF023FFCA}">
      <dsp:nvSpPr>
        <dsp:cNvPr id="0" name=""/>
        <dsp:cNvSpPr/>
      </dsp:nvSpPr>
      <dsp:spPr>
        <a:xfrm>
          <a:off x="597547" y="2582"/>
          <a:ext cx="2083392" cy="125003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Operational / Performance</a:t>
          </a:r>
        </a:p>
      </dsp:txBody>
      <dsp:txXfrm>
        <a:off x="597547" y="2582"/>
        <a:ext cx="2083392" cy="1250035"/>
      </dsp:txXfrm>
    </dsp:sp>
    <dsp:sp modelId="{F09CDA73-98EE-0844-9AE7-6084DA2AE66C}">
      <dsp:nvSpPr>
        <dsp:cNvPr id="0" name=""/>
        <dsp:cNvSpPr/>
      </dsp:nvSpPr>
      <dsp:spPr>
        <a:xfrm>
          <a:off x="2889279" y="2582"/>
          <a:ext cx="2083392" cy="1250035"/>
        </a:xfrm>
        <a:prstGeom prst="rect">
          <a:avLst/>
        </a:prstGeom>
        <a:gradFill rotWithShape="0">
          <a:gsLst>
            <a:gs pos="0">
              <a:schemeClr val="accent5">
                <a:hueOff val="-371171"/>
                <a:satOff val="-5210"/>
                <a:lumOff val="-1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71171"/>
                <a:satOff val="-5210"/>
                <a:lumOff val="-1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71171"/>
                <a:satOff val="-5210"/>
                <a:lumOff val="-1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Ethical / Societal</a:t>
          </a:r>
        </a:p>
      </dsp:txBody>
      <dsp:txXfrm>
        <a:off x="2889279" y="2582"/>
        <a:ext cx="2083392" cy="1250035"/>
      </dsp:txXfrm>
    </dsp:sp>
    <dsp:sp modelId="{A788690D-1891-D14D-A39B-81A332EC42F5}">
      <dsp:nvSpPr>
        <dsp:cNvPr id="0" name=""/>
        <dsp:cNvSpPr/>
      </dsp:nvSpPr>
      <dsp:spPr>
        <a:xfrm>
          <a:off x="597547" y="1460957"/>
          <a:ext cx="2083392" cy="1250035"/>
        </a:xfrm>
        <a:prstGeom prst="rect">
          <a:avLst/>
        </a:prstGeom>
        <a:gradFill rotWithShape="0">
          <a:gsLst>
            <a:gs pos="0">
              <a:schemeClr val="accent5">
                <a:hueOff val="-742342"/>
                <a:satOff val="-10420"/>
                <a:lumOff val="-3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42342"/>
                <a:satOff val="-10420"/>
                <a:lumOff val="-3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42342"/>
                <a:satOff val="-10420"/>
                <a:lumOff val="-3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Security / Adversarial</a:t>
          </a:r>
        </a:p>
      </dsp:txBody>
      <dsp:txXfrm>
        <a:off x="597547" y="1460957"/>
        <a:ext cx="2083392" cy="1250035"/>
      </dsp:txXfrm>
    </dsp:sp>
    <dsp:sp modelId="{6DC5C655-5EAC-7B48-8C81-9BFFF9DB85BA}">
      <dsp:nvSpPr>
        <dsp:cNvPr id="0" name=""/>
        <dsp:cNvSpPr/>
      </dsp:nvSpPr>
      <dsp:spPr>
        <a:xfrm>
          <a:off x="2889279" y="1460957"/>
          <a:ext cx="2083392" cy="1250035"/>
        </a:xfrm>
        <a:prstGeom prst="rect">
          <a:avLst/>
        </a:prstGeom>
        <a:gradFill rotWithShape="0">
          <a:gsLst>
            <a:gs pos="0">
              <a:schemeClr val="accent5">
                <a:hueOff val="-1113514"/>
                <a:satOff val="-15631"/>
                <a:lumOff val="-58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113514"/>
                <a:satOff val="-15631"/>
                <a:lumOff val="-58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113514"/>
                <a:satOff val="-15631"/>
                <a:lumOff val="-58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Explainability / Trustworthiness</a:t>
          </a:r>
        </a:p>
      </dsp:txBody>
      <dsp:txXfrm>
        <a:off x="2889279" y="1460957"/>
        <a:ext cx="2083392" cy="1250035"/>
      </dsp:txXfrm>
    </dsp:sp>
    <dsp:sp modelId="{3F8B276F-12AF-7742-8640-79941DA371A1}">
      <dsp:nvSpPr>
        <dsp:cNvPr id="0" name=""/>
        <dsp:cNvSpPr/>
      </dsp:nvSpPr>
      <dsp:spPr>
        <a:xfrm>
          <a:off x="597547" y="2919332"/>
          <a:ext cx="2083392" cy="1250035"/>
        </a:xfrm>
        <a:prstGeom prst="rect">
          <a:avLst/>
        </a:prstGeom>
        <a:gradFill rotWithShape="0">
          <a:gsLst>
            <a:gs pos="0">
              <a:schemeClr val="accent5">
                <a:hueOff val="-1484685"/>
                <a:satOff val="-20841"/>
                <a:lumOff val="-7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484685"/>
                <a:satOff val="-20841"/>
                <a:lumOff val="-7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484685"/>
                <a:satOff val="-20841"/>
                <a:lumOff val="-7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Compliance / Regulatory</a:t>
          </a:r>
        </a:p>
      </dsp:txBody>
      <dsp:txXfrm>
        <a:off x="597547" y="2919332"/>
        <a:ext cx="2083392" cy="1250035"/>
      </dsp:txXfrm>
    </dsp:sp>
    <dsp:sp modelId="{050589E9-0CA2-AB4B-949B-B6E9042C73F6}">
      <dsp:nvSpPr>
        <dsp:cNvPr id="0" name=""/>
        <dsp:cNvSpPr/>
      </dsp:nvSpPr>
      <dsp:spPr>
        <a:xfrm>
          <a:off x="2889279" y="2919332"/>
          <a:ext cx="2083392" cy="1250035"/>
        </a:xfrm>
        <a:prstGeom prst="rect">
          <a:avLst/>
        </a:prstGeom>
        <a:gradFill rotWithShape="0">
          <a:gsLst>
            <a:gs pos="0">
              <a:schemeClr val="accent5">
                <a:hueOff val="-1855856"/>
                <a:satOff val="-26051"/>
                <a:lumOff val="-9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855856"/>
                <a:satOff val="-26051"/>
                <a:lumOff val="-9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855856"/>
                <a:satOff val="-26051"/>
                <a:lumOff val="-9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Safety / Existential</a:t>
          </a:r>
        </a:p>
      </dsp:txBody>
      <dsp:txXfrm>
        <a:off x="2889279" y="2919332"/>
        <a:ext cx="2083392" cy="1250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30880-6B94-B041-985B-D228FE3BB9DC}">
      <dsp:nvSpPr>
        <dsp:cNvPr id="0" name=""/>
        <dsp:cNvSpPr/>
      </dsp:nvSpPr>
      <dsp:spPr>
        <a:xfrm>
          <a:off x="0" y="240525"/>
          <a:ext cx="495300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408" tIns="312420" rIns="38440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Algorithms, Compute Infrastructure</a:t>
          </a:r>
        </a:p>
      </dsp:txBody>
      <dsp:txXfrm>
        <a:off x="0" y="240525"/>
        <a:ext cx="4953000" cy="626062"/>
      </dsp:txXfrm>
    </dsp:sp>
    <dsp:sp modelId="{ACA80F40-FE78-7448-B939-EEC6A94D70CC}">
      <dsp:nvSpPr>
        <dsp:cNvPr id="0" name=""/>
        <dsp:cNvSpPr/>
      </dsp:nvSpPr>
      <dsp:spPr>
        <a:xfrm>
          <a:off x="247650" y="19125"/>
          <a:ext cx="3467100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048" tIns="0" rIns="13104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M&amp;S Foundations</a:t>
          </a:r>
        </a:p>
      </dsp:txBody>
      <dsp:txXfrm>
        <a:off x="269266" y="40741"/>
        <a:ext cx="3423868" cy="399568"/>
      </dsp:txXfrm>
    </dsp:sp>
    <dsp:sp modelId="{C1FB405A-1755-5049-A6A8-A7CCB0742134}">
      <dsp:nvSpPr>
        <dsp:cNvPr id="0" name=""/>
        <dsp:cNvSpPr/>
      </dsp:nvSpPr>
      <dsp:spPr>
        <a:xfrm>
          <a:off x="0" y="1168987"/>
          <a:ext cx="495300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279999"/>
              <a:satOff val="-11599"/>
              <a:lumOff val="-22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408" tIns="312420" rIns="38440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Synthetic and Real-World Data</a:t>
          </a:r>
        </a:p>
      </dsp:txBody>
      <dsp:txXfrm>
        <a:off x="0" y="1168987"/>
        <a:ext cx="4953000" cy="626062"/>
      </dsp:txXfrm>
    </dsp:sp>
    <dsp:sp modelId="{29BF4D4B-D267-384F-A909-7E2E989C5E43}">
      <dsp:nvSpPr>
        <dsp:cNvPr id="0" name=""/>
        <dsp:cNvSpPr/>
      </dsp:nvSpPr>
      <dsp:spPr>
        <a:xfrm>
          <a:off x="247650" y="947587"/>
          <a:ext cx="3467100" cy="442800"/>
        </a:xfrm>
        <a:prstGeom prst="roundRect">
          <a:avLst/>
        </a:prstGeom>
        <a:solidFill>
          <a:schemeClr val="accent2">
            <a:hueOff val="-2279999"/>
            <a:satOff val="-11599"/>
            <a:lumOff val="-22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048" tIns="0" rIns="13104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Data Generation and Augmentation</a:t>
          </a:r>
        </a:p>
      </dsp:txBody>
      <dsp:txXfrm>
        <a:off x="269266" y="969203"/>
        <a:ext cx="3423868" cy="399568"/>
      </dsp:txXfrm>
    </dsp:sp>
    <dsp:sp modelId="{750F477A-E13C-3A45-AE5F-E53C6FFD6E23}">
      <dsp:nvSpPr>
        <dsp:cNvPr id="0" name=""/>
        <dsp:cNvSpPr/>
      </dsp:nvSpPr>
      <dsp:spPr>
        <a:xfrm>
          <a:off x="0" y="2097450"/>
          <a:ext cx="495300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559998"/>
              <a:satOff val="-23198"/>
              <a:lumOff val="-44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408" tIns="312420" rIns="38440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Training Scenarios, Digital Twins</a:t>
          </a:r>
        </a:p>
      </dsp:txBody>
      <dsp:txXfrm>
        <a:off x="0" y="2097450"/>
        <a:ext cx="4953000" cy="626062"/>
      </dsp:txXfrm>
    </dsp:sp>
    <dsp:sp modelId="{BB1F30CC-9BA9-584B-952F-5728305D4CC4}">
      <dsp:nvSpPr>
        <dsp:cNvPr id="0" name=""/>
        <dsp:cNvSpPr/>
      </dsp:nvSpPr>
      <dsp:spPr>
        <a:xfrm>
          <a:off x="247650" y="1876050"/>
          <a:ext cx="3467100" cy="442800"/>
        </a:xfrm>
        <a:prstGeom prst="roundRect">
          <a:avLst/>
        </a:prstGeom>
        <a:solidFill>
          <a:schemeClr val="accent2">
            <a:hueOff val="-4559998"/>
            <a:satOff val="-23198"/>
            <a:lumOff val="-44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048" tIns="0" rIns="13104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Simulation Environments</a:t>
          </a:r>
        </a:p>
      </dsp:txBody>
      <dsp:txXfrm>
        <a:off x="269266" y="1897666"/>
        <a:ext cx="3423868" cy="399568"/>
      </dsp:txXfrm>
    </dsp:sp>
    <dsp:sp modelId="{B7C824C8-C06F-8541-87E1-A06C21112F91}">
      <dsp:nvSpPr>
        <dsp:cNvPr id="0" name=""/>
        <dsp:cNvSpPr/>
      </dsp:nvSpPr>
      <dsp:spPr>
        <a:xfrm>
          <a:off x="0" y="3025912"/>
          <a:ext cx="4953000" cy="826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839996"/>
              <a:satOff val="-34797"/>
              <a:lumOff val="-66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408" tIns="312420" rIns="38440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Adversarial Testing, Performance Validation, Safety Testing</a:t>
          </a:r>
        </a:p>
      </dsp:txBody>
      <dsp:txXfrm>
        <a:off x="0" y="3025912"/>
        <a:ext cx="4953000" cy="826875"/>
      </dsp:txXfrm>
    </dsp:sp>
    <dsp:sp modelId="{5E7B4993-CEFF-4442-92A3-485CE764F1B5}">
      <dsp:nvSpPr>
        <dsp:cNvPr id="0" name=""/>
        <dsp:cNvSpPr/>
      </dsp:nvSpPr>
      <dsp:spPr>
        <a:xfrm>
          <a:off x="247650" y="2804512"/>
          <a:ext cx="3467100" cy="442800"/>
        </a:xfrm>
        <a:prstGeom prst="roundRect">
          <a:avLst/>
        </a:prstGeom>
        <a:solidFill>
          <a:schemeClr val="accent2">
            <a:hueOff val="-6839996"/>
            <a:satOff val="-34797"/>
            <a:lumOff val="-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048" tIns="0" rIns="13104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Test and Evaluation</a:t>
          </a:r>
        </a:p>
      </dsp:txBody>
      <dsp:txXfrm>
        <a:off x="269266" y="2826128"/>
        <a:ext cx="342386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19509-025E-7242-B5D7-8CAECD965AD5}" type="datetimeFigureOut">
              <a:rPr lang="en-US" smtClean="0"/>
              <a:t>2/13/25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EF74-4CE2-CF4C-86D3-2C0F6ACF04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17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2/13/25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General Risks to AI Systems</a:t>
            </a:r>
          </a:p>
          <a:p>
            <a:r>
              <a:rPr lang="en-US" dirty="0"/>
              <a:t>AI systems introduce powerful capabilities but also come with </a:t>
            </a:r>
            <a:r>
              <a:rPr lang="en-US" b="1" dirty="0"/>
              <a:t>significant risks</a:t>
            </a:r>
            <a:r>
              <a:rPr lang="en-US" dirty="0"/>
              <a:t> across multiple domains. Below is a structured breakdown of the most critical </a:t>
            </a:r>
            <a:r>
              <a:rPr lang="en-US" b="1" dirty="0"/>
              <a:t>general risks to AI systems</a:t>
            </a:r>
            <a:r>
              <a:rPr lang="en-US" dirty="0"/>
              <a:t>:</a:t>
            </a:r>
          </a:p>
          <a:p>
            <a:r>
              <a:rPr lang="en-US" b="1" dirty="0"/>
              <a:t>1. Bias &amp; Fairness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Data Bias:</a:t>
            </a:r>
            <a:r>
              <a:rPr lang="en-US" dirty="0"/>
              <a:t> AI models trained on biased datasets can produce discriminatory outcomes (e.g., facial recognition systems misidentifying minority groups).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Algorithmic Bias:</a:t>
            </a:r>
            <a:r>
              <a:rPr lang="en-US" dirty="0"/>
              <a:t> Reinforces systemic inequalities due to skewed feature weighting or flawed training methodologies.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Societal Bias:</a:t>
            </a:r>
            <a:r>
              <a:rPr lang="en-US" dirty="0"/>
              <a:t> AI can perpetuate and amplify historical biases in hiring, law enforcement, lending, and other domains.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Labeling Bias:</a:t>
            </a:r>
            <a:r>
              <a:rPr lang="en-US" dirty="0"/>
              <a:t> Poorly annotated training data can introduce subjective biases into supervised learning models.</a:t>
            </a:r>
          </a:p>
          <a:p>
            <a:r>
              <a:rPr lang="en-US" b="1" dirty="0"/>
              <a:t>2. Security &amp; Adversarial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Adversarial Attacks:</a:t>
            </a:r>
            <a:r>
              <a:rPr lang="en-US" dirty="0"/>
              <a:t> Maliciously crafted inputs (e.g., slightly modified images or data) can trick AI into making incorrect predictions.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Evasion Attacks</a:t>
            </a:r>
            <a:r>
              <a:rPr lang="en-US" dirty="0"/>
              <a:t> (misclassify objects, like a stop sign seen as a speed limit sign).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Poisoning Attacks</a:t>
            </a:r>
            <a:r>
              <a:rPr lang="en-US" dirty="0"/>
              <a:t> (compromise training data to mislead AI behavior).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Trojan Attacks</a:t>
            </a:r>
            <a:r>
              <a:rPr lang="en-US" dirty="0"/>
              <a:t> (introducing hidden backdoors into AI models).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Data Leakage &amp; Model Inversion:</a:t>
            </a:r>
            <a:r>
              <a:rPr lang="en-US" dirty="0"/>
              <a:t> Attackers can infer sensitive training data from AI outputs.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AI-Generated Cyber Threats:</a:t>
            </a:r>
            <a:r>
              <a:rPr lang="en-US" dirty="0"/>
              <a:t> AI can be weaponized to generate sophisticated cyberattacks (e.g., AI-generated phishing scams).</a:t>
            </a:r>
          </a:p>
          <a:p>
            <a:r>
              <a:rPr lang="en-US" b="1" dirty="0"/>
              <a:t>3. Explainability &amp; Trust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Black-Box Problem:</a:t>
            </a:r>
            <a:r>
              <a:rPr lang="en-US" dirty="0"/>
              <a:t> AI systems (especially deep learning models) lack transparency, making it difficult to understand their decision-making processes.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Lack of Interpretability:</a:t>
            </a:r>
            <a:r>
              <a:rPr lang="en-US" dirty="0"/>
              <a:t> Users and regulators struggle to trust AI decisions without clear explanations.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Overconfidence in AI Predictions:</a:t>
            </a:r>
            <a:r>
              <a:rPr lang="en-US" dirty="0"/>
              <a:t> AI models may present incorrect outputs with high confidence, leading to </a:t>
            </a:r>
            <a:r>
              <a:rPr lang="en-US" b="1" dirty="0"/>
              <a:t>dangerous automation errors</a:t>
            </a:r>
            <a:r>
              <a:rPr lang="en-US" dirty="0"/>
              <a:t> in critical sectors like healthcare or finance.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AI Hallucinations:</a:t>
            </a:r>
            <a:r>
              <a:rPr lang="en-US" dirty="0"/>
              <a:t> AI models (especially large language models) </a:t>
            </a:r>
            <a:r>
              <a:rPr lang="en-US" b="1" dirty="0"/>
              <a:t>fabricate</a:t>
            </a:r>
            <a:r>
              <a:rPr lang="en-US" dirty="0"/>
              <a:t> facts or responses that appear plausible but are false.</a:t>
            </a:r>
          </a:p>
          <a:p>
            <a:r>
              <a:rPr lang="en-US" b="1" dirty="0"/>
              <a:t>4. Ethical &amp; Societal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Job Displacement:</a:t>
            </a:r>
            <a:r>
              <a:rPr lang="en-US" dirty="0"/>
              <a:t> AI automation threatens jobs across multiple industries, requiring workforce reskilling efforts.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Surveillance &amp; Privacy Violations:</a:t>
            </a:r>
            <a:r>
              <a:rPr lang="en-US" dirty="0"/>
              <a:t> AI-driven monitoring systems (e.g., facial recognition, predictive policing) raise concerns about civil liberties.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Deepfakes &amp; Misinformation:</a:t>
            </a:r>
            <a:r>
              <a:rPr lang="en-US" dirty="0"/>
              <a:t> AI-generated synthetic media can spread disinformation, manipulate elections, or damage reputations.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Autonomous Weapons &amp; Military Risks:</a:t>
            </a:r>
            <a:r>
              <a:rPr lang="en-US" dirty="0"/>
              <a:t> AI-driven warfare (e.g., lethal autonomous weapons) poses </a:t>
            </a:r>
            <a:r>
              <a:rPr lang="en-US" b="1" dirty="0"/>
              <a:t>unprecedented ethical and geopolitical risks</a:t>
            </a:r>
            <a:r>
              <a:rPr lang="en-US" dirty="0"/>
              <a:t>.</a:t>
            </a:r>
          </a:p>
          <a:p>
            <a:r>
              <a:rPr lang="en-US" b="1" dirty="0"/>
              <a:t>5. Operational &amp; Performance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Unpredictability &amp; Decision Fluctuations:</a:t>
            </a:r>
            <a:r>
              <a:rPr lang="en-US" dirty="0"/>
              <a:t> AI models can behave inconsistently across different inputs or real-world conditions.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Model Drift:</a:t>
            </a:r>
            <a:r>
              <a:rPr lang="en-US" dirty="0"/>
              <a:t> AI models degrade over time as </a:t>
            </a:r>
            <a:r>
              <a:rPr lang="en-US" b="1" dirty="0"/>
              <a:t>real-world conditions change</a:t>
            </a:r>
            <a:r>
              <a:rPr lang="en-US" dirty="0"/>
              <a:t>, leading to performance failures.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Overfitting &amp; Poor Generalization:</a:t>
            </a:r>
            <a:r>
              <a:rPr lang="en-US" dirty="0"/>
              <a:t> AI systems that perform well in training environments may fail in real-world scenarios.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Lack of Robustness:</a:t>
            </a:r>
            <a:r>
              <a:rPr lang="en-US" dirty="0"/>
              <a:t> AI models trained in controlled conditions might not handle unexpected real-world anomalies.</a:t>
            </a:r>
          </a:p>
          <a:p>
            <a:r>
              <a:rPr lang="en-US" b="1" dirty="0"/>
              <a:t>6. Compliance &amp; Regulatory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Legal &amp; Liability Issues:</a:t>
            </a:r>
            <a:r>
              <a:rPr lang="en-US" dirty="0"/>
              <a:t> AI-generated decisions can violate anti-discrimination laws, consumer protection laws, and other regulations.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Regulatory Uncertainty:</a:t>
            </a:r>
            <a:r>
              <a:rPr lang="en-US" dirty="0"/>
              <a:t> Governments struggle to keep pace with AI advancements, leading to </a:t>
            </a:r>
            <a:r>
              <a:rPr lang="en-US" b="1" dirty="0"/>
              <a:t>fragmented global policies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Accountability &amp; Responsibility Gaps:</a:t>
            </a:r>
            <a:r>
              <a:rPr lang="en-US" dirty="0"/>
              <a:t> AI systems lack clear accountability mechanisms when they </a:t>
            </a:r>
            <a:r>
              <a:rPr lang="en-US" b="1" dirty="0"/>
              <a:t>cause harm</a:t>
            </a:r>
            <a:r>
              <a:rPr lang="en-US" dirty="0"/>
              <a:t> (e.g., accidents in autonomous vehicles).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Intellectual Property (IP) Risks:</a:t>
            </a:r>
            <a:r>
              <a:rPr lang="en-US" dirty="0"/>
              <a:t> AI-generated content challenges existing copyright, patent, and ownership laws.</a:t>
            </a:r>
          </a:p>
          <a:p>
            <a:r>
              <a:rPr lang="en-US" b="1" dirty="0"/>
              <a:t>7. AI Safety &amp; Existential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Loss of Human Oversight:</a:t>
            </a:r>
            <a:r>
              <a:rPr lang="en-US" dirty="0"/>
              <a:t> Fully autonomous AI systems could </a:t>
            </a:r>
            <a:r>
              <a:rPr lang="en-US" b="1" dirty="0"/>
              <a:t>act beyond human control</a:t>
            </a:r>
            <a:r>
              <a:rPr lang="en-US" dirty="0"/>
              <a:t>, leading to dangerous unintended consequences.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Concentration of Power:</a:t>
            </a:r>
            <a:r>
              <a:rPr lang="en-US" dirty="0"/>
              <a:t> AI development is dominated by a </a:t>
            </a:r>
            <a:r>
              <a:rPr lang="en-US" b="1" dirty="0"/>
              <a:t>few corporations and nations</a:t>
            </a:r>
            <a:r>
              <a:rPr lang="en-US" dirty="0"/>
              <a:t>, leading to potential misuse.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AI Alignment Problem:</a:t>
            </a:r>
            <a:r>
              <a:rPr lang="en-US" dirty="0"/>
              <a:t> Advanced AI models may </a:t>
            </a:r>
            <a:r>
              <a:rPr lang="en-US" b="1" dirty="0"/>
              <a:t>pursue unintended goals</a:t>
            </a:r>
            <a:r>
              <a:rPr lang="en-US" dirty="0"/>
              <a:t>, creating risks for human safety.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Superintelligence Risks:</a:t>
            </a:r>
            <a:r>
              <a:rPr lang="en-US" dirty="0"/>
              <a:t> Theoretical risks where AI surpasses human intelligence and behaves unpredictably.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0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20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AI-driven cyber defense systems, autonomous drones in battlefield scenarios, and a holographic digital twin environment</a:t>
            </a:r>
            <a:r>
              <a:rPr lang="en-US" dirty="0"/>
              <a:t> for strategic simulations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8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833B49-8AF7-4494-8F75-C658528C381C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F723C7B-918B-4BCB-9C50-A51BA3853D1D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6AA7349-FA86-47A3-A358-AF15C098E428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348664B-0059-4EFE-8C9F-7C24E35862D2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42778D8A-3931-4EAD-BE82-DEE9544871A1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C23F87EE-D459-46E4-8C6A-93B2B03E398B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D819C013-7603-49CB-B3FE-E256A80F502E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DE9CEB95-DBCB-48A0-9C1C-E4486001E823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9F225E0E-6BFB-4944-BE86-528D694B14AA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08"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6522-32C7-43F2-8F42-E24A392631BD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08"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07B759BD-9B3E-4E95-896D-7CB670219829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5DEAFD-17F1-42F4-A8BD-325C0CEBB997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95DF9004-F712-4985-A77C-6055F9E35F84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544F67A-5E6B-4036-AB57-9296F32FCDB8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3C243D2-5D12-4618-A8A7-24B904479213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A85D-1A80-43C2-B90C-0AEFE4BA4218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410C-E787-49B6-A392-CD2C23F62E4C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F6EB4A-0625-484D-9AD2-21B0C22A5B3A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4888-1D65-4AC0-8F3E-4F93BA560A8B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9246A74C-BCFA-42AC-A866-F7A0C949C0F5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A7737D64-DB15-4AC8-BC8B-A15D1C6C8C37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9D665-73CB-4D97-B487-3B3D019BD303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D5105A7-BD81-477B-B1EB-438F94B8054F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10831" y="1539898"/>
            <a:ext cx="10780555" cy="4564621"/>
          </a:xfrm>
          <a:prstGeom prst="rect">
            <a:avLst/>
          </a:prstGeom>
        </p:spPr>
        <p:txBody>
          <a:bodyPr/>
          <a:lstStyle>
            <a:lvl1pPr marL="306910" indent="-306910">
              <a:buClr>
                <a:schemeClr val="tx2"/>
              </a:buClr>
              <a:buFont typeface="Wingdings" panose="05000000000000000000" pitchFamily="2" charset="2"/>
              <a:buNone/>
              <a:defRPr sz="2400"/>
            </a:lvl1pPr>
            <a:lvl2pPr marL="757748" indent="-300559">
              <a:buClr>
                <a:schemeClr val="tx2"/>
              </a:buClr>
              <a:buFont typeface="Courier New" panose="02070309020205020404" pitchFamily="49" charset="0"/>
              <a:buChar char="o"/>
              <a:defRPr sz="2400"/>
            </a:lvl2pPr>
            <a:lvl3pPr marL="1219170" indent="-304792">
              <a:buClr>
                <a:schemeClr val="tx2"/>
              </a:buClr>
              <a:buFont typeface="Arial" panose="020B0604020202020204" pitchFamily="34" charset="0"/>
              <a:buChar char="•"/>
              <a:defRPr sz="24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99361" y="6108414"/>
            <a:ext cx="8992023" cy="266740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933" b="0" i="0" u="none" strike="noStrike" smtClean="0">
                <a:effectLst/>
              </a:defRPr>
            </a:lvl1pPr>
            <a:lvl2pPr>
              <a:buNone/>
              <a:defRPr sz="933"/>
            </a:lvl2pPr>
            <a:lvl3pPr>
              <a:buNone/>
              <a:defRPr sz="933"/>
            </a:lvl3pPr>
            <a:lvl4pPr>
              <a:buNone/>
              <a:defRPr sz="933"/>
            </a:lvl4pPr>
            <a:lvl5pPr>
              <a:buNone/>
              <a:defRPr sz="933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10521949" y="6480226"/>
            <a:ext cx="1060451" cy="234951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354">
              <a:defRPr/>
            </a:pPr>
            <a:r>
              <a:rPr lang="en-US" sz="1333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333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914354">
                <a:defRPr/>
              </a:pPr>
              <a:t>‹#›</a:t>
            </a:fld>
            <a:endParaRPr lang="en-US" sz="1333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696950" y="6407120"/>
            <a:ext cx="1377375" cy="381160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893" y="607407"/>
            <a:ext cx="10780553" cy="678807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440" y="1287499"/>
            <a:ext cx="1037573" cy="13778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50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5BE4CC1-631D-40E7-89E2-2FC091D6E3A6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9E33F22-DD32-4B93-8243-45C9F3582C34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26C-A5C6-45FF-985C-E8EA159709C1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73E857-7BC0-4E02-A766-084E81A3372A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4D77A35-080C-4454-B679-706F9582F564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3" presetClass="emph" presetSubtype="2" fill="hold" nodeType="clickEffect">
                  <p:stCondLst>
                    <p:cond delay="0"/>
                  </p:stCondLst>
                  <p:childTnLst>
                    <p:animClr clrSpc="rgb" dir="cw">
                      <p:cBhvr override="childStyle">
                        <p:cTn dur="2000" fill="hold"/>
                        <p:tgtEl>
                          <p:spTgt spid="13"/>
                        </p:tgtEl>
                        <p:attrNameLst>
                          <p:attrName>style.color</p:attrName>
                        </p:attrNameLst>
                      </p:cBhvr>
                      <p:to>
                        <a:schemeClr val="accent2"/>
                      </p:to>
                    </p:animClr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1E23F50-C9D1-4268-BAB8-C7E61F9034B8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3" presetClass="emph" presetSubtype="2" fill="hold" nodeType="clickEffect">
                  <p:stCondLst>
                    <p:cond delay="0"/>
                  </p:stCondLst>
                  <p:childTnLst>
                    <p:animClr clrSpc="rgb" dir="cw">
                      <p:cBhvr override="childStyle">
                        <p:cTn dur="2000" fill="hold"/>
                        <p:tgtEl>
                          <p:spTgt spid="13"/>
                        </p:tgtEl>
                        <p:attrNameLst>
                          <p:attrName>style.color</p:attrName>
                        </p:attrNameLst>
                      </p:cBhvr>
                      <p:to>
                        <a:schemeClr val="accent2"/>
                      </p:to>
                    </p:animClr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042E33F-F8F0-4023-A1B3-190C935F527D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715" r:id="rId5"/>
    <p:sldLayoutId id="2147483696" r:id="rId6"/>
    <p:sldLayoutId id="2147483723" r:id="rId7"/>
    <p:sldLayoutId id="2147483700" r:id="rId8"/>
    <p:sldLayoutId id="2147483724" r:id="rId9"/>
    <p:sldLayoutId id="2147483702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06" r:id="rId18"/>
    <p:sldLayoutId id="2147483707" r:id="rId19"/>
    <p:sldLayoutId id="2147483708" r:id="rId20"/>
    <p:sldLayoutId id="2147483720" r:id="rId21"/>
    <p:sldLayoutId id="2147483709" r:id="rId22"/>
    <p:sldLayoutId id="2147483710" r:id="rId23"/>
    <p:sldLayoutId id="2147483729" r:id="rId24"/>
    <p:sldLayoutId id="2147483719" r:id="rId25"/>
    <p:sldLayoutId id="2147483712" r:id="rId26"/>
    <p:sldLayoutId id="2147483722" r:id="rId27"/>
    <p:sldLayoutId id="2147483721" r:id="rId28"/>
    <p:sldLayoutId id="2147483714" r:id="rId29"/>
    <p:sldLayoutId id="2147483737" r:id="rId30"/>
    <p:sldLayoutId id="2147483740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 userDrawn="1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 userDrawn="1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 userDrawn="1">
          <p15:clr>
            <a:srgbClr val="F26B43"/>
          </p15:clr>
        </p15:guide>
        <p15:guide id="11" pos="3624" userDrawn="1">
          <p15:clr>
            <a:srgbClr val="F26B43"/>
          </p15:clr>
        </p15:guide>
        <p15:guide id="13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F84A7-CDEE-4557-AF94-B41B34C71C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49C07E-5A9A-4EDF-93FB-B08CD8643EED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E4022-6169-444F-B4D7-7F837B5991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9BEA72F-EDA9-B8BF-A0F9-BEED78325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Modeling and Simulation for </a:t>
            </a:r>
            <a:br>
              <a:rPr lang="en-US" dirty="0"/>
            </a:br>
            <a:r>
              <a:rPr lang="en-US" dirty="0"/>
              <a:t>AI Assurance in the DoD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9E4336-C0A3-C6F1-DBEE-3C91BFFD9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Dr. Jane Pinelis, Chief Scientist, Special Operations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C1A0A5-7DFD-F8E4-F105-28419E2E09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02234" y="5486400"/>
            <a:ext cx="9283479" cy="685800"/>
          </a:xfrm>
        </p:spPr>
        <p:txBody>
          <a:bodyPr/>
          <a:lstStyle/>
          <a:p>
            <a:r>
              <a:rPr lang="en-US" dirty="0"/>
              <a:t>Without M&amp;S, AI is a gamble. With it, AI is an advantage.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9A4E5-A52A-63EC-FCE9-296BB13825F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1BD410C-E787-49B6-A392-CD2C23F62E4C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29E80-9581-F877-7DA9-866BE306311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2ABAD8-E7C7-2424-02D0-B111DF27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Needs to Happen Next?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6477D6-6DE6-838B-F892-2915817C1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Call to 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2698D-22E6-5CA7-D796-8FC11C53B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5" y="1564277"/>
            <a:ext cx="5793649" cy="3538946"/>
          </a:xfrm>
          <a:prstGeom prst="rect">
            <a:avLst/>
          </a:prstGeo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7BCF7412-6A6B-DE88-CECC-EFDACFB85DE0}"/>
              </a:ext>
            </a:extLst>
          </p:cNvPr>
          <p:cNvSpPr txBox="1">
            <a:spLocks/>
          </p:cNvSpPr>
          <p:nvPr/>
        </p:nvSpPr>
        <p:spPr>
          <a:xfrm>
            <a:off x="457200" y="1564277"/>
            <a:ext cx="5569131" cy="387145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3738" marR="0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50938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6550" marR="0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375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Invest in AI Assurance through M&amp;S</a:t>
            </a:r>
          </a:p>
          <a:p>
            <a:pPr lvl="1"/>
            <a:r>
              <a:rPr lang="en-US" dirty="0"/>
              <a:t>Congress, DoD, and industry must prioritize T&amp;E infrastructure.</a:t>
            </a:r>
          </a:p>
          <a:p>
            <a:r>
              <a:rPr lang="en-US" b="1" dirty="0"/>
              <a:t>Make AI Effectiveness a Policy Standard</a:t>
            </a:r>
          </a:p>
          <a:p>
            <a:pPr lvl="1"/>
            <a:r>
              <a:rPr lang="en-US" dirty="0"/>
              <a:t>AI must be </a:t>
            </a:r>
            <a:r>
              <a:rPr lang="en-US" i="1" dirty="0"/>
              <a:t>validated</a:t>
            </a:r>
            <a:r>
              <a:rPr lang="en-US" dirty="0"/>
              <a:t> just like weapons and other national security tech.</a:t>
            </a:r>
          </a:p>
          <a:p>
            <a:r>
              <a:rPr lang="en-US" b="1" dirty="0"/>
              <a:t>Strengthen Public-Private Collaboration</a:t>
            </a:r>
          </a:p>
          <a:p>
            <a:pPr lvl="1"/>
            <a:r>
              <a:rPr lang="en-US" dirty="0"/>
              <a:t>M&amp;S must integrate across ecosystems for maximum security and innovation.</a:t>
            </a:r>
          </a:p>
        </p:txBody>
      </p:sp>
    </p:spTree>
    <p:extLst>
      <p:ext uri="{BB962C8B-B14F-4D97-AF65-F5344CB8AC3E}">
        <p14:creationId xmlns:p14="http://schemas.microsoft.com/office/powerpoint/2010/main" val="409498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52E8BA-56AD-28DF-A076-DBAC413A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400AF-E1B2-506D-519B-0B5728CB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58002-FF5E-42C8-B0D2-2D89D423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A585-9E80-40E7-8E9F-658ED184795E}" type="datetime3">
              <a:rPr lang="en-US" smtClean="0"/>
              <a:t>13 February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4C2078-FE83-FAB7-E4AD-6BBCD3ED1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AI’s Achilles’ Heel – The Need for Assurance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4015A4A6-221F-E7BF-AF4F-0BB4488DB9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9925830"/>
              </p:ext>
            </p:extLst>
          </p:nvPr>
        </p:nvGraphicFramePr>
        <p:xfrm>
          <a:off x="952500" y="1185863"/>
          <a:ext cx="5570220" cy="417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2521D78-A36D-F859-783D-0DFBCC9E7C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AI is only as good as the environments we train and test it in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9F8D2-2CA1-3E37-A36B-64FB667FD2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BD410C-E787-49B6-A392-CD2C23F62E4C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98B2E-5E8A-47A3-8E70-5B7BF312C2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BDE4A-468B-ABB9-97E3-9475DF6BA9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The Myths Of The Achilles Heel | Pure ...">
            <a:extLst>
              <a:ext uri="{FF2B5EF4-FFF2-40B4-BE49-F238E27FC236}">
                <a16:creationId xmlns:a16="http://schemas.microsoft.com/office/drawing/2014/main" id="{33CB2C3B-3AA3-4FD8-DF20-04736C413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/>
          <a:stretch/>
        </p:blipFill>
        <p:spPr bwMode="auto">
          <a:xfrm>
            <a:off x="7554257" y="2039938"/>
            <a:ext cx="2531786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6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C1EE5D-F0AF-65F2-ABAD-EDA96F9E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Assurance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4DD39E-7D0E-48E5-97EF-E1E32D7E1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278" y="1843412"/>
            <a:ext cx="8965444" cy="30764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effectLst/>
                <a:latin typeface="Helvetica" pitchFamily="2" charset="0"/>
              </a:rPr>
              <a:t>Assurance is the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Helvetica" pitchFamily="2" charset="0"/>
              </a:rPr>
              <a:t>process</a:t>
            </a:r>
            <a:r>
              <a:rPr lang="en-US" sz="3200" dirty="0">
                <a:effectLst/>
                <a:latin typeface="Helvetica" pitchFamily="2" charset="0"/>
              </a:rPr>
              <a:t> of measuring, evaluating and communicating something about a system or process, documentation, a product or an organization. In the case of AI, assurance measures, evaluates and communicates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Helvetica" pitchFamily="2" charset="0"/>
              </a:rPr>
              <a:t>the trustworthiness </a:t>
            </a:r>
            <a:r>
              <a:rPr lang="en-US" sz="3200" dirty="0">
                <a:effectLst/>
                <a:latin typeface="Helvetica" pitchFamily="2" charset="0"/>
              </a:rPr>
              <a:t>of AI systems.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DB1AA1-7A60-025E-5CD6-01F222985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0CA02-701C-43D8-38CE-4AB68CBE62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F16A8-CAA0-43EB-BB56-AAC51F475B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8A855A-7EA3-468E-BE34-6AB745EA1F75}" type="datetime3">
              <a:rPr lang="en-US" smtClean="0"/>
              <a:t>13 February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04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90193-8E01-8F4D-0FB4-AFCC6109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338328"/>
          </a:xfrm>
        </p:spPr>
        <p:txBody>
          <a:bodyPr/>
          <a:lstStyle/>
          <a:p>
            <a:r>
              <a:rPr lang="en-US" dirty="0"/>
              <a:t>A Trustworthy System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0EBAAF-E139-FFD9-288A-BE43634212CE}"/>
              </a:ext>
            </a:extLst>
          </p:cNvPr>
          <p:cNvSpPr/>
          <p:nvPr/>
        </p:nvSpPr>
        <p:spPr>
          <a:xfrm>
            <a:off x="813021" y="4671220"/>
            <a:ext cx="3040251" cy="1146020"/>
          </a:xfrm>
          <a:prstGeom prst="rect">
            <a:avLst/>
          </a:prstGeom>
          <a:solidFill>
            <a:srgbClr val="F99D2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419" tIns="154419" rIns="154419" bIns="15441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chemeClr val="tx1"/>
                </a:solidFill>
              </a:rPr>
              <a:t>When employed correctly, will dependably do well what it is intended to do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CF5D82-3AFF-23D3-185B-F368052BF9FE}"/>
              </a:ext>
            </a:extLst>
          </p:cNvPr>
          <p:cNvSpPr/>
          <p:nvPr/>
        </p:nvSpPr>
        <p:spPr>
          <a:xfrm>
            <a:off x="4552036" y="4671220"/>
            <a:ext cx="3040250" cy="1146020"/>
          </a:xfrm>
          <a:prstGeom prst="rect">
            <a:avLst/>
          </a:prstGeom>
          <a:solidFill>
            <a:srgbClr val="F99D2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419" tIns="154419" rIns="154419" bIns="15441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chemeClr val="tx1"/>
                </a:solidFill>
              </a:rPr>
              <a:t>When employed correctly, </a:t>
            </a:r>
            <a:br>
              <a:rPr lang="en-US" sz="1600" b="1" kern="1200" dirty="0">
                <a:solidFill>
                  <a:schemeClr val="tx1"/>
                </a:solidFill>
              </a:rPr>
            </a:br>
            <a:r>
              <a:rPr lang="en-US" sz="1600" b="1" kern="1200" dirty="0">
                <a:solidFill>
                  <a:schemeClr val="tx1"/>
                </a:solidFill>
              </a:rPr>
              <a:t>will dependably not do undesirable things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8245EE-CB48-D03F-0C4E-721FB917153A}"/>
              </a:ext>
            </a:extLst>
          </p:cNvPr>
          <p:cNvSpPr/>
          <p:nvPr/>
        </p:nvSpPr>
        <p:spPr>
          <a:xfrm>
            <a:off x="8291050" y="4671220"/>
            <a:ext cx="3040250" cy="1146020"/>
          </a:xfrm>
          <a:prstGeom prst="rect">
            <a:avLst/>
          </a:prstGeom>
          <a:solidFill>
            <a:srgbClr val="F99D2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419" tIns="154419" rIns="154419" bIns="15441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chemeClr val="tx1"/>
                </a:solidFill>
              </a:rPr>
              <a:t>When paired with the </a:t>
            </a:r>
            <a:br>
              <a:rPr lang="en-US" sz="1600" b="1" kern="1200" dirty="0">
                <a:solidFill>
                  <a:schemeClr val="tx1"/>
                </a:solidFill>
              </a:rPr>
            </a:br>
            <a:r>
              <a:rPr lang="en-US" sz="1600" b="1" kern="1200" dirty="0">
                <a:solidFill>
                  <a:schemeClr val="tx1"/>
                </a:solidFill>
              </a:rPr>
              <a:t>humans it is intended to work with, will dependably be employed correctly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49E7F-E27F-C839-9785-823D59B60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798576"/>
            <a:ext cx="11277600" cy="382524"/>
          </a:xfrm>
        </p:spPr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FBDEE-6CA5-26AF-FC25-095A44D036C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39845" y="6500488"/>
            <a:ext cx="1373855" cy="357511"/>
          </a:xfrm>
        </p:spPr>
        <p:txBody>
          <a:bodyPr/>
          <a:lstStyle/>
          <a:p>
            <a:fld id="{E31231F9-1971-4CA6-84F1-D0715529AFC2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14347-760A-0BC6-693E-F46D823EE7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38221" y="6500488"/>
            <a:ext cx="369465" cy="357511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7B774D-8F07-43C7-4513-978403AB4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21" y="1440677"/>
            <a:ext cx="3040251" cy="3040251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4D0D37-B221-6EAC-DFDB-E3021E74C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036" y="1440677"/>
            <a:ext cx="3032800" cy="3032800"/>
          </a:xfrm>
          <a:prstGeom prst="rect">
            <a:avLst/>
          </a:prstGeom>
          <a:ln w="12700"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90F9B64-5CEE-504D-B6BD-0647F59280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600" y="1448128"/>
            <a:ext cx="3032800" cy="30328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427329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C1EE5D-F0AF-65F2-ABAD-EDA96F9E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Assured System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4DD39E-7D0E-48E5-97EF-E1E32D7E1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501" y="1502212"/>
            <a:ext cx="8204998" cy="3140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effectLst/>
                <a:latin typeface="Helvetica" pitchFamily="2" charset="0"/>
              </a:rPr>
              <a:t>A system is assured when the relevant authorities have </a:t>
            </a:r>
            <a:r>
              <a:rPr lang="en-US" sz="3200" b="1" dirty="0">
                <a:solidFill>
                  <a:schemeClr val="accent2"/>
                </a:solidFill>
                <a:effectLst/>
                <a:latin typeface="Helvetica" pitchFamily="2" charset="0"/>
              </a:rPr>
              <a:t>sufficient justified confidence in the trustworthiness </a:t>
            </a:r>
            <a:r>
              <a:rPr lang="en-US" sz="3200" dirty="0">
                <a:effectLst/>
                <a:latin typeface="Helvetica" pitchFamily="2" charset="0"/>
              </a:rPr>
              <a:t>of the system to authorize its employment in specified contexts.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DB1AA1-7A60-025E-5CD6-01F222985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0CA02-701C-43D8-38CE-4AB68CBE62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DBB63685-FAA0-B296-0CA4-A27B2FA8D3B2}"/>
              </a:ext>
            </a:extLst>
          </p:cNvPr>
          <p:cNvSpPr txBox="1">
            <a:spLocks/>
          </p:cNvSpPr>
          <p:nvPr/>
        </p:nvSpPr>
        <p:spPr>
          <a:xfrm>
            <a:off x="283427" y="4311323"/>
            <a:ext cx="3737456" cy="1748101"/>
          </a:xfrm>
          <a:prstGeom prst="rect">
            <a:avLst/>
          </a:prstGeom>
          <a:solidFill>
            <a:srgbClr val="F99D25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5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pc="40" dirty="0">
                <a:solidFill>
                  <a:schemeClr val="tx1"/>
                </a:solidFill>
              </a:rPr>
              <a:t>WHOSE TRUST </a:t>
            </a:r>
            <a:br>
              <a:rPr lang="en-US" sz="1600" spc="40" dirty="0">
                <a:solidFill>
                  <a:schemeClr val="tx1"/>
                </a:solidFill>
              </a:rPr>
            </a:br>
            <a:r>
              <a:rPr lang="en-US" sz="1600" spc="40" dirty="0">
                <a:solidFill>
                  <a:schemeClr val="tx1"/>
                </a:solidFill>
              </a:rPr>
              <a:t>IS NEEDED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6AA528C-0F16-E744-9239-03B9ED205BD0}"/>
              </a:ext>
            </a:extLst>
          </p:cNvPr>
          <p:cNvSpPr txBox="1">
            <a:spLocks/>
          </p:cNvSpPr>
          <p:nvPr/>
        </p:nvSpPr>
        <p:spPr>
          <a:xfrm>
            <a:off x="4227272" y="4311323"/>
            <a:ext cx="3737456" cy="1748101"/>
          </a:xfrm>
          <a:prstGeom prst="rect">
            <a:avLst/>
          </a:prstGeom>
          <a:solidFill>
            <a:srgbClr val="F99D25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5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pc="40" dirty="0">
                <a:solidFill>
                  <a:schemeClr val="tx1"/>
                </a:solidFill>
              </a:rPr>
              <a:t>THE LEVEL OF </a:t>
            </a:r>
            <a:br>
              <a:rPr lang="en-US" sz="1600" spc="40" dirty="0">
                <a:solidFill>
                  <a:schemeClr val="tx1"/>
                </a:solidFill>
              </a:rPr>
            </a:br>
            <a:r>
              <a:rPr lang="en-US" sz="1600" spc="40" dirty="0">
                <a:solidFill>
                  <a:schemeClr val="tx1"/>
                </a:solidFill>
              </a:rPr>
              <a:t>CONFIDENCE REQUIRED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F8FB079-B933-0480-9D0D-E169313B93D4}"/>
              </a:ext>
            </a:extLst>
          </p:cNvPr>
          <p:cNvSpPr txBox="1">
            <a:spLocks/>
          </p:cNvSpPr>
          <p:nvPr/>
        </p:nvSpPr>
        <p:spPr>
          <a:xfrm>
            <a:off x="8171117" y="4311323"/>
            <a:ext cx="3737456" cy="1748101"/>
          </a:xfrm>
          <a:prstGeom prst="rect">
            <a:avLst/>
          </a:prstGeom>
          <a:solidFill>
            <a:srgbClr val="F99D25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5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pc="40" dirty="0">
                <a:solidFill>
                  <a:schemeClr val="tx1"/>
                </a:solidFill>
              </a:rPr>
              <a:t>THE LEVEL OF </a:t>
            </a:r>
            <a:br>
              <a:rPr lang="en-US" sz="1600" spc="40" dirty="0">
                <a:solidFill>
                  <a:schemeClr val="tx1"/>
                </a:solidFill>
              </a:rPr>
            </a:br>
            <a:r>
              <a:rPr lang="en-US" sz="1600" spc="40" dirty="0">
                <a:solidFill>
                  <a:schemeClr val="tx1"/>
                </a:solidFill>
              </a:rPr>
              <a:t>CONFIDENCE JUSTIFIED BY </a:t>
            </a:r>
            <a:br>
              <a:rPr lang="en-US" sz="1600" spc="40" dirty="0">
                <a:solidFill>
                  <a:schemeClr val="tx1"/>
                </a:solidFill>
              </a:rPr>
            </a:br>
            <a:r>
              <a:rPr lang="en-US" sz="1600" spc="40" dirty="0">
                <a:solidFill>
                  <a:schemeClr val="tx1"/>
                </a:solidFill>
              </a:rPr>
              <a:t>THE AVAILABLE EVIDENCE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B890C-302C-4C03-8801-F7147F7B12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23F348-D344-4718-B8E9-3C784ADE637B}" type="datetime3">
              <a:rPr lang="en-US" smtClean="0"/>
              <a:t>13 February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FF5D413-72FB-7AD7-72CB-E90AE3207DB1}"/>
              </a:ext>
            </a:extLst>
          </p:cNvPr>
          <p:cNvSpPr txBox="1">
            <a:spLocks/>
          </p:cNvSpPr>
          <p:nvPr/>
        </p:nvSpPr>
        <p:spPr>
          <a:xfrm>
            <a:off x="293650" y="2554949"/>
            <a:ext cx="3721907" cy="1972446"/>
          </a:xfrm>
          <a:prstGeom prst="rect">
            <a:avLst/>
          </a:prstGeom>
          <a:solidFill>
            <a:srgbClr val="F99D25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5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pc="40" dirty="0">
                <a:solidFill>
                  <a:schemeClr val="tx1"/>
                </a:solidFill>
              </a:rPr>
              <a:t>POLICY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4FC356-B7CC-40CD-A015-062E5FE7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Assurance Components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10EA8-0F8A-4765-AB8B-2E8151E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21-55E9-4144-A944-D10EEAF6EF2C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81B5E-A6F5-403F-B61A-A9430A1F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AE5EFE5-4175-9068-55DD-848927A6F998}"/>
              </a:ext>
            </a:extLst>
          </p:cNvPr>
          <p:cNvSpPr txBox="1">
            <a:spLocks/>
          </p:cNvSpPr>
          <p:nvPr/>
        </p:nvSpPr>
        <p:spPr>
          <a:xfrm>
            <a:off x="4235047" y="2554949"/>
            <a:ext cx="3721907" cy="1972446"/>
          </a:xfrm>
          <a:prstGeom prst="rect">
            <a:avLst/>
          </a:prstGeom>
          <a:solidFill>
            <a:srgbClr val="F99D25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5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pc="40" dirty="0">
                <a:solidFill>
                  <a:schemeClr val="tx1"/>
                </a:solidFill>
              </a:rPr>
              <a:t>TECHNOLOGY</a:t>
            </a:r>
            <a:br>
              <a:rPr lang="en-US" sz="1600" spc="40" dirty="0">
                <a:solidFill>
                  <a:schemeClr val="tx1"/>
                </a:solidFill>
              </a:rPr>
            </a:br>
            <a:r>
              <a:rPr lang="en-US" sz="1600" spc="40" dirty="0">
                <a:solidFill>
                  <a:schemeClr val="tx1"/>
                </a:solidFill>
              </a:rPr>
              <a:t>AND PROCESSES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5279AA7-FC2A-8D3A-10E9-A48522AB5A81}"/>
              </a:ext>
            </a:extLst>
          </p:cNvPr>
          <p:cNvSpPr txBox="1">
            <a:spLocks/>
          </p:cNvSpPr>
          <p:nvPr/>
        </p:nvSpPr>
        <p:spPr>
          <a:xfrm>
            <a:off x="8176444" y="2554949"/>
            <a:ext cx="3721907" cy="1972446"/>
          </a:xfrm>
          <a:prstGeom prst="rect">
            <a:avLst/>
          </a:prstGeom>
          <a:solidFill>
            <a:srgbClr val="F99D25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5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pc="40" dirty="0">
                <a:solidFill>
                  <a:schemeClr val="tx1"/>
                </a:solidFill>
              </a:rPr>
              <a:t>TEST AND</a:t>
            </a:r>
            <a:br>
              <a:rPr lang="en-US" sz="1600" spc="40" dirty="0">
                <a:solidFill>
                  <a:schemeClr val="tx1"/>
                </a:solidFill>
              </a:rPr>
            </a:br>
            <a:r>
              <a:rPr lang="en-US" sz="1600" spc="40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C74F06-53A3-E6D2-D6FA-3AFCDB86EE53}"/>
              </a:ext>
            </a:extLst>
          </p:cNvPr>
          <p:cNvSpPr/>
          <p:nvPr/>
        </p:nvSpPr>
        <p:spPr>
          <a:xfrm>
            <a:off x="1541192" y="1859280"/>
            <a:ext cx="1148080" cy="1148080"/>
          </a:xfrm>
          <a:prstGeom prst="ellipse">
            <a:avLst/>
          </a:prstGeom>
          <a:solidFill>
            <a:srgbClr val="1F2943"/>
          </a:solidFill>
          <a:ln>
            <a:solidFill>
              <a:srgbClr val="ECA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FCF900-5E90-C26B-8265-8F74B397F30C}"/>
              </a:ext>
            </a:extLst>
          </p:cNvPr>
          <p:cNvSpPr/>
          <p:nvPr/>
        </p:nvSpPr>
        <p:spPr>
          <a:xfrm>
            <a:off x="5527147" y="1859280"/>
            <a:ext cx="1148080" cy="1148080"/>
          </a:xfrm>
          <a:prstGeom prst="ellipse">
            <a:avLst/>
          </a:prstGeom>
          <a:solidFill>
            <a:srgbClr val="1F2943"/>
          </a:solidFill>
          <a:ln>
            <a:solidFill>
              <a:srgbClr val="ECA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A8F421-28A3-7EDD-19EE-B35F79A17FF8}"/>
              </a:ext>
            </a:extLst>
          </p:cNvPr>
          <p:cNvSpPr/>
          <p:nvPr/>
        </p:nvSpPr>
        <p:spPr>
          <a:xfrm>
            <a:off x="9462816" y="1859280"/>
            <a:ext cx="1148080" cy="1148080"/>
          </a:xfrm>
          <a:prstGeom prst="ellipse">
            <a:avLst/>
          </a:prstGeom>
          <a:solidFill>
            <a:srgbClr val="1F2943"/>
          </a:solidFill>
          <a:ln>
            <a:solidFill>
              <a:srgbClr val="ECA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 dirty="0" err="1"/>
          </a:p>
        </p:txBody>
      </p:sp>
      <p:pic>
        <p:nvPicPr>
          <p:cNvPr id="20" name="Graphic 19" descr="Test tubes with solid fill">
            <a:extLst>
              <a:ext uri="{FF2B5EF4-FFF2-40B4-BE49-F238E27FC236}">
                <a16:creationId xmlns:a16="http://schemas.microsoft.com/office/drawing/2014/main" id="{2D695322-98C3-F5D5-0555-D1C46E5C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6443" y="2116724"/>
            <a:ext cx="642750" cy="642750"/>
          </a:xfrm>
          <a:prstGeom prst="rect">
            <a:avLst/>
          </a:prstGeom>
        </p:spPr>
      </p:pic>
      <p:pic>
        <p:nvPicPr>
          <p:cNvPr id="24" name="Graphic 23" descr="Arrow circle with solid fill">
            <a:extLst>
              <a:ext uri="{FF2B5EF4-FFF2-40B4-BE49-F238E27FC236}">
                <a16:creationId xmlns:a16="http://schemas.microsoft.com/office/drawing/2014/main" id="{98C94659-E867-DD6B-1B54-3B9980837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6735" y="1928834"/>
            <a:ext cx="1018530" cy="1018530"/>
          </a:xfrm>
          <a:prstGeom prst="rect">
            <a:avLst/>
          </a:prstGeom>
        </p:spPr>
      </p:pic>
      <p:pic>
        <p:nvPicPr>
          <p:cNvPr id="26" name="Graphic 25" descr="Document with solid fill">
            <a:extLst>
              <a:ext uri="{FF2B5EF4-FFF2-40B4-BE49-F238E27FC236}">
                <a16:creationId xmlns:a16="http://schemas.microsoft.com/office/drawing/2014/main" id="{EC80957C-9A54-648B-3CFF-5B0D44FDD8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4599" y="2098208"/>
            <a:ext cx="661266" cy="661266"/>
          </a:xfrm>
          <a:prstGeom prst="rect">
            <a:avLst/>
          </a:prstGeom>
        </p:spPr>
      </p:pic>
      <p:pic>
        <p:nvPicPr>
          <p:cNvPr id="22" name="Graphic 21" descr="Single gear with solid fill">
            <a:extLst>
              <a:ext uri="{FF2B5EF4-FFF2-40B4-BE49-F238E27FC236}">
                <a16:creationId xmlns:a16="http://schemas.microsoft.com/office/drawing/2014/main" id="{BCE759C8-8045-2080-50A1-1007D52C1B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89075" y="2221916"/>
            <a:ext cx="413849" cy="4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7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32256-14DB-D0F0-73BA-353BA09C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3DFDA-0C69-2715-9D86-11A3691D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57FEF9-C3C0-A33B-D95A-66C0BC11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Assurance in the Department of Defense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3D43D-B26E-6A7A-0F32-A9A525527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204" y="1313687"/>
            <a:ext cx="5259591" cy="528718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09918-9B2F-40EA-A9B0-3686FD24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4BB96-05CD-4180-BD4C-6D4874AB6045}" type="datetime3">
              <a:rPr lang="en-US" smtClean="0"/>
              <a:t>13 February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12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4C9DF9-752B-675F-2FF0-B24D44DC9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M&amp;S as a Proving Ground</a:t>
            </a:r>
          </a:p>
          <a:p>
            <a:pPr lvl="1"/>
            <a:r>
              <a:rPr lang="en-US" dirty="0"/>
              <a:t>Iterative, dynamic validation</a:t>
            </a:r>
          </a:p>
          <a:p>
            <a:pPr lvl="1"/>
            <a:r>
              <a:rPr lang="en-US" dirty="0"/>
              <a:t>Stressing the system</a:t>
            </a:r>
          </a:p>
          <a:p>
            <a:pPr lvl="2"/>
            <a:r>
              <a:rPr lang="en-US" dirty="0"/>
              <a:t>Edge cases</a:t>
            </a:r>
          </a:p>
          <a:p>
            <a:pPr lvl="2"/>
            <a:r>
              <a:rPr lang="en-US" dirty="0"/>
              <a:t>Adversarial conditions</a:t>
            </a:r>
          </a:p>
          <a:p>
            <a:pPr lvl="2"/>
            <a:r>
              <a:rPr lang="en-US" dirty="0"/>
              <a:t>Scenario testing</a:t>
            </a:r>
          </a:p>
          <a:p>
            <a:r>
              <a:rPr lang="en-US" b="1" dirty="0"/>
              <a:t>Synthetic Data &amp; Digital Twins: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Realistic, secure, and scalable datasets</a:t>
            </a:r>
            <a:endParaRPr lang="en-US" b="1" dirty="0"/>
          </a:p>
          <a:p>
            <a:r>
              <a:rPr lang="en-US" b="1" dirty="0"/>
              <a:t>Human-System Integration</a:t>
            </a:r>
          </a:p>
          <a:p>
            <a:pPr lvl="1"/>
            <a:r>
              <a:rPr lang="en-US" b="1" dirty="0"/>
              <a:t>I</a:t>
            </a:r>
            <a:r>
              <a:rPr lang="en-US" dirty="0"/>
              <a:t>terative training</a:t>
            </a:r>
          </a:p>
          <a:p>
            <a:pPr lvl="1"/>
            <a:r>
              <a:rPr lang="en-US" dirty="0"/>
              <a:t>Reducing unpredictability in AI decision-making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CC18C3B-1F74-9809-5FEC-52ACA461C158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963176930"/>
              </p:ext>
            </p:extLst>
          </p:nvPr>
        </p:nvGraphicFramePr>
        <p:xfrm>
          <a:off x="6286500" y="1485900"/>
          <a:ext cx="4953000" cy="3871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E5B9E-707B-AAC5-5F88-5289EC23FDE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BD410C-E787-49B6-A392-CD2C23F62E4C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6D9EB-17C3-2962-3328-5258F9614A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6F2A2-0FD9-86B5-A833-FC013CD2A1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542A07-C1B4-58C5-9B5E-1D7609221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Modeling and Simulation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8C62374-B574-0740-32CA-67A58067C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M&amp;S ensures AI is effective, reliable, safe, and trustworthy </a:t>
            </a:r>
            <a:r>
              <a:rPr lang="en-US" dirty="0"/>
              <a:t>before deployment in </a:t>
            </a:r>
            <a:r>
              <a:rPr lang="en-US" b="1" dirty="0"/>
              <a:t>systems of consequence to national security.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5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B1D107-507A-CEFC-CBE8-E0A37421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0799"/>
            <a:ext cx="4952999" cy="3871457"/>
          </a:xfrm>
        </p:spPr>
        <p:txBody>
          <a:bodyPr/>
          <a:lstStyle/>
          <a:p>
            <a:r>
              <a:rPr lang="en-US" dirty="0"/>
              <a:t>Opportunity: U.S. leadership in M&amp;S for AI-enabled systems to define global AI standards</a:t>
            </a:r>
          </a:p>
          <a:p>
            <a:r>
              <a:rPr lang="en-US" dirty="0"/>
              <a:t>National security stakes are too high to rely on AI that hasn’t been tested under realistic, adversarial, and high-stakes conditions.</a:t>
            </a:r>
          </a:p>
          <a:p>
            <a:r>
              <a:rPr lang="en-US" dirty="0"/>
              <a:t>Adversaries are rapidly adopting AI, increasing the urgency for U.S. to lead in AI Assurance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CD6C4-AFEA-9241-FF16-1F22977273F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1E23F50-C9D1-4268-BAB8-C7E61F9034B8}" type="datetime3">
              <a:rPr lang="en-US" smtClean="0"/>
              <a:t>13 February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97B08-9CBC-4BA7-2656-8DB449237D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24-03687 AOS AI Assurance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52365-3C15-DF8E-F5A0-470AA1166F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495E0C5-8ABF-72F4-66E5-61A5BA67F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M&amp;S Imperative for National Security</a:t>
            </a:r>
          </a:p>
        </p:txBody>
      </p:sp>
      <p:pic>
        <p:nvPicPr>
          <p:cNvPr id="4098" name="Picture 2" descr="A high-stakes military AI competition between the United States and China. The image features a futuristic battlefield with AI-powered drones, autonomous tanks, and cyber warfare operations. The US and Chinese military forces are shown utilizing advanced AI technology in a strategic standoff, with holographic command centers displaying tactical data and cyber warfare simulations.">
            <a:extLst>
              <a:ext uri="{FF2B5EF4-FFF2-40B4-BE49-F238E27FC236}">
                <a16:creationId xmlns:a16="http://schemas.microsoft.com/office/drawing/2014/main" id="{33688EEA-DA4E-A0DD-F081-A6B8C308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1446578"/>
            <a:ext cx="6605101" cy="377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583C3E-1782-3B28-378F-43782D32E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AI assurance is mission-critical for national defense—there’s no room for failure.</a:t>
            </a:r>
          </a:p>
        </p:txBody>
      </p:sp>
    </p:spTree>
    <p:extLst>
      <p:ext uri="{BB962C8B-B14F-4D97-AF65-F5344CB8AC3E}">
        <p14:creationId xmlns:p14="http://schemas.microsoft.com/office/powerpoint/2010/main" val="948251260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D68E3EF3-C6FA-1E42-A977-969D056CF3F3}" vid="{09EF0690-C9A7-EB48-8012-9DFA8E0590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APL-PowerPoint-Theme_dark</Template>
  <TotalTime>3948</TotalTime>
  <Words>1218</Words>
  <Application>Microsoft Macintosh PowerPoint</Application>
  <PresentationFormat>Widescreen</PresentationFormat>
  <Paragraphs>136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.AppleSystemUIFont</vt:lpstr>
      <vt:lpstr>Arial</vt:lpstr>
      <vt:lpstr>Calibri</vt:lpstr>
      <vt:lpstr>Courier New</vt:lpstr>
      <vt:lpstr>Helvetica</vt:lpstr>
      <vt:lpstr>Wingdings</vt:lpstr>
      <vt:lpstr>APL-PowerPoint-Theme_dark</vt:lpstr>
      <vt:lpstr>Modeling and Simulation for  AI Assurance in the DoD</vt:lpstr>
      <vt:lpstr>AI’s Achilles’ Heel – The Need for Assurance</vt:lpstr>
      <vt:lpstr>Assurance</vt:lpstr>
      <vt:lpstr>A Trustworthy System</vt:lpstr>
      <vt:lpstr>An Assured System</vt:lpstr>
      <vt:lpstr>AI Assurance Components</vt:lpstr>
      <vt:lpstr>AI Assurance in the Department of Defense</vt:lpstr>
      <vt:lpstr>The Role of Modeling and Simulation</vt:lpstr>
      <vt:lpstr>AI M&amp;S Imperative for National Security</vt:lpstr>
      <vt:lpstr>What Needs to Happen Next?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>Version 1.0</dc:description>
  <cp:lastModifiedBy>Pinelis, Jane</cp:lastModifiedBy>
  <cp:revision>167</cp:revision>
  <cp:lastPrinted>2017-08-24T17:30:39Z</cp:lastPrinted>
  <dcterms:created xsi:type="dcterms:W3CDTF">2021-10-28T15:48:59Z</dcterms:created>
  <dcterms:modified xsi:type="dcterms:W3CDTF">2025-02-13T19:58:46Z</dcterms:modified>
  <cp:category/>
</cp:coreProperties>
</file>