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5" r:id="rId3"/>
    <p:sldId id="269" r:id="rId4"/>
    <p:sldId id="268" r:id="rId5"/>
    <p:sldId id="270" r:id="rId6"/>
    <p:sldId id="258" r:id="rId7"/>
    <p:sldId id="257"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B"/>
    <a:srgbClr val="022C5B"/>
    <a:srgbClr val="1E456E"/>
    <a:srgbClr val="BBBABF"/>
    <a:srgbClr val="2355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7F903-22B5-4D4D-8D90-CB9E5BA637DC}" v="11" dt="2025-02-14T19:47:19.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65"/>
    <p:restoredTop sz="94712"/>
  </p:normalViewPr>
  <p:slideViewPr>
    <p:cSldViewPr snapToGrid="0" snapToObjects="1">
      <p:cViewPr varScale="1">
        <p:scale>
          <a:sx n="83" d="100"/>
          <a:sy n="83" d="100"/>
        </p:scale>
        <p:origin x="896"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Kleinhample" userId="a745e67d19161d92" providerId="LiveId" clId="{8A27F903-22B5-4D4D-8D90-CB9E5BA637DC}"/>
    <pc:docChg chg="custSel addSld delSld modSld sldOrd">
      <pc:chgData name="Bob Kleinhample" userId="a745e67d19161d92" providerId="LiveId" clId="{8A27F903-22B5-4D4D-8D90-CB9E5BA637DC}" dt="2025-02-14T19:47:39.704" v="1637" actId="1036"/>
      <pc:docMkLst>
        <pc:docMk/>
      </pc:docMkLst>
      <pc:sldChg chg="add">
        <pc:chgData name="Bob Kleinhample" userId="a745e67d19161d92" providerId="LiveId" clId="{8A27F903-22B5-4D4D-8D90-CB9E5BA637DC}" dt="2025-02-14T18:57:36.390" v="1536"/>
        <pc:sldMkLst>
          <pc:docMk/>
          <pc:sldMk cId="3010074086" sldId="257"/>
        </pc:sldMkLst>
      </pc:sldChg>
      <pc:sldChg chg="add">
        <pc:chgData name="Bob Kleinhample" userId="a745e67d19161d92" providerId="LiveId" clId="{8A27F903-22B5-4D4D-8D90-CB9E5BA637DC}" dt="2025-02-14T18:57:36.390" v="1536"/>
        <pc:sldMkLst>
          <pc:docMk/>
          <pc:sldMk cId="3343283372" sldId="258"/>
        </pc:sldMkLst>
      </pc:sldChg>
      <pc:sldChg chg="modSp mod">
        <pc:chgData name="Bob Kleinhample" userId="a745e67d19161d92" providerId="LiveId" clId="{8A27F903-22B5-4D4D-8D90-CB9E5BA637DC}" dt="2025-02-14T19:44:58.847" v="1548" actId="20577"/>
        <pc:sldMkLst>
          <pc:docMk/>
          <pc:sldMk cId="399477761" sldId="264"/>
        </pc:sldMkLst>
        <pc:spChg chg="mod">
          <ac:chgData name="Bob Kleinhample" userId="a745e67d19161d92" providerId="LiveId" clId="{8A27F903-22B5-4D4D-8D90-CB9E5BA637DC}" dt="2025-02-14T19:44:58.847" v="1548" actId="20577"/>
          <ac:spMkLst>
            <pc:docMk/>
            <pc:sldMk cId="399477761" sldId="264"/>
            <ac:spMk id="2" creationId="{94967DF6-8E3E-2760-A7B4-28AFBA98E71D}"/>
          </ac:spMkLst>
        </pc:spChg>
      </pc:sldChg>
      <pc:sldChg chg="addSp modSp mod">
        <pc:chgData name="Bob Kleinhample" userId="a745e67d19161d92" providerId="LiveId" clId="{8A27F903-22B5-4D4D-8D90-CB9E5BA637DC}" dt="2025-02-13T22:53:48.665" v="1245" actId="313"/>
        <pc:sldMkLst>
          <pc:docMk/>
          <pc:sldMk cId="3742647190" sldId="265"/>
        </pc:sldMkLst>
        <pc:spChg chg="mod">
          <ac:chgData name="Bob Kleinhample" userId="a745e67d19161d92" providerId="LiveId" clId="{8A27F903-22B5-4D4D-8D90-CB9E5BA637DC}" dt="2025-02-13T22:35:35.766" v="120" actId="114"/>
          <ac:spMkLst>
            <pc:docMk/>
            <pc:sldMk cId="3742647190" sldId="265"/>
            <ac:spMk id="2" creationId="{80C5A863-114E-E217-C6D5-97A637DBFAA2}"/>
          </ac:spMkLst>
        </pc:spChg>
        <pc:spChg chg="mod">
          <ac:chgData name="Bob Kleinhample" userId="a745e67d19161d92" providerId="LiveId" clId="{8A27F903-22B5-4D4D-8D90-CB9E5BA637DC}" dt="2025-02-13T22:53:48.665" v="1245" actId="313"/>
          <ac:spMkLst>
            <pc:docMk/>
            <pc:sldMk cId="3742647190" sldId="265"/>
            <ac:spMk id="3" creationId="{EE87DCA5-49D0-BE01-EF78-9691CA5B0304}"/>
          </ac:spMkLst>
        </pc:spChg>
        <pc:picChg chg="add mod">
          <ac:chgData name="Bob Kleinhample" userId="a745e67d19161d92" providerId="LiveId" clId="{8A27F903-22B5-4D4D-8D90-CB9E5BA637DC}" dt="2025-02-13T22:43:59.690" v="375" actId="1076"/>
          <ac:picMkLst>
            <pc:docMk/>
            <pc:sldMk cId="3742647190" sldId="265"/>
            <ac:picMk id="5" creationId="{EAB0B84D-30D1-E5C3-F0D5-00449D17FCE0}"/>
          </ac:picMkLst>
        </pc:picChg>
      </pc:sldChg>
      <pc:sldChg chg="modSp mod ord">
        <pc:chgData name="Bob Kleinhample" userId="a745e67d19161d92" providerId="LiveId" clId="{8A27F903-22B5-4D4D-8D90-CB9E5BA637DC}" dt="2025-02-14T16:09:39.756" v="1535" actId="20577"/>
        <pc:sldMkLst>
          <pc:docMk/>
          <pc:sldMk cId="1202328932" sldId="266"/>
        </pc:sldMkLst>
        <pc:spChg chg="mod">
          <ac:chgData name="Bob Kleinhample" userId="a745e67d19161d92" providerId="LiveId" clId="{8A27F903-22B5-4D4D-8D90-CB9E5BA637DC}" dt="2025-02-13T22:55:19.603" v="1272" actId="20577"/>
          <ac:spMkLst>
            <pc:docMk/>
            <pc:sldMk cId="1202328932" sldId="266"/>
            <ac:spMk id="2" creationId="{9B5AD108-8D7B-8F53-C0FC-0A383C75B621}"/>
          </ac:spMkLst>
        </pc:spChg>
        <pc:spChg chg="mod">
          <ac:chgData name="Bob Kleinhample" userId="a745e67d19161d92" providerId="LiveId" clId="{8A27F903-22B5-4D4D-8D90-CB9E5BA637DC}" dt="2025-02-14T16:09:39.756" v="1535" actId="20577"/>
          <ac:spMkLst>
            <pc:docMk/>
            <pc:sldMk cId="1202328932" sldId="266"/>
            <ac:spMk id="3" creationId="{FF9149D9-D7F1-E1D7-8301-D7A82EE4C931}"/>
          </ac:spMkLst>
        </pc:spChg>
      </pc:sldChg>
      <pc:sldChg chg="del ord">
        <pc:chgData name="Bob Kleinhample" userId="a745e67d19161d92" providerId="LiveId" clId="{8A27F903-22B5-4D4D-8D90-CB9E5BA637DC}" dt="2025-02-14T19:44:21.067" v="1538" actId="2696"/>
        <pc:sldMkLst>
          <pc:docMk/>
          <pc:sldMk cId="1138898811" sldId="267"/>
        </pc:sldMkLst>
      </pc:sldChg>
      <pc:sldChg chg="add">
        <pc:chgData name="Bob Kleinhample" userId="a745e67d19161d92" providerId="LiveId" clId="{8A27F903-22B5-4D4D-8D90-CB9E5BA637DC}" dt="2025-02-14T19:44:10.041" v="1537"/>
        <pc:sldMkLst>
          <pc:docMk/>
          <pc:sldMk cId="3678754506" sldId="268"/>
        </pc:sldMkLst>
      </pc:sldChg>
      <pc:sldChg chg="addSp modSp add mod">
        <pc:chgData name="Bob Kleinhample" userId="a745e67d19161d92" providerId="LiveId" clId="{8A27F903-22B5-4D4D-8D90-CB9E5BA637DC}" dt="2025-02-14T19:46:35.685" v="1588" actId="114"/>
        <pc:sldMkLst>
          <pc:docMk/>
          <pc:sldMk cId="4000035750" sldId="269"/>
        </pc:sldMkLst>
        <pc:spChg chg="mod">
          <ac:chgData name="Bob Kleinhample" userId="a745e67d19161d92" providerId="LiveId" clId="{8A27F903-22B5-4D4D-8D90-CB9E5BA637DC}" dt="2025-02-14T19:46:02.007" v="1551" actId="20577"/>
          <ac:spMkLst>
            <pc:docMk/>
            <pc:sldMk cId="4000035750" sldId="269"/>
            <ac:spMk id="2" creationId="{6B633523-1972-3CC5-86C4-B384E974BA1D}"/>
          </ac:spMkLst>
        </pc:spChg>
        <pc:spChg chg="add mod">
          <ac:chgData name="Bob Kleinhample" userId="a745e67d19161d92" providerId="LiveId" clId="{8A27F903-22B5-4D4D-8D90-CB9E5BA637DC}" dt="2025-02-14T19:46:35.685" v="1588" actId="114"/>
          <ac:spMkLst>
            <pc:docMk/>
            <pc:sldMk cId="4000035750" sldId="269"/>
            <ac:spMk id="4" creationId="{24ED411E-631F-546F-14EE-C8CD0EA126EF}"/>
          </ac:spMkLst>
        </pc:spChg>
      </pc:sldChg>
      <pc:sldChg chg="addSp delSp modSp add mod">
        <pc:chgData name="Bob Kleinhample" userId="a745e67d19161d92" providerId="LiveId" clId="{8A27F903-22B5-4D4D-8D90-CB9E5BA637DC}" dt="2025-02-14T19:47:39.704" v="1637" actId="1036"/>
        <pc:sldMkLst>
          <pc:docMk/>
          <pc:sldMk cId="2560842028" sldId="270"/>
        </pc:sldMkLst>
        <pc:spChg chg="del">
          <ac:chgData name="Bob Kleinhample" userId="a745e67d19161d92" providerId="LiveId" clId="{8A27F903-22B5-4D4D-8D90-CB9E5BA637DC}" dt="2025-02-14T19:47:00.566" v="1604" actId="478"/>
          <ac:spMkLst>
            <pc:docMk/>
            <pc:sldMk cId="2560842028" sldId="270"/>
            <ac:spMk id="2" creationId="{1FBBABFB-831B-C6B5-8525-2D97D8820B0B}"/>
          </ac:spMkLst>
        </pc:spChg>
        <pc:spChg chg="mod">
          <ac:chgData name="Bob Kleinhample" userId="a745e67d19161d92" providerId="LiveId" clId="{8A27F903-22B5-4D4D-8D90-CB9E5BA637DC}" dt="2025-02-14T19:46:55.054" v="1603" actId="20577"/>
          <ac:spMkLst>
            <pc:docMk/>
            <pc:sldMk cId="2560842028" sldId="270"/>
            <ac:spMk id="4" creationId="{C0052DDE-3EBD-BFAD-1B08-F2776952D4E8}"/>
          </ac:spMkLst>
        </pc:spChg>
        <pc:spChg chg="add del mod">
          <ac:chgData name="Bob Kleinhample" userId="a745e67d19161d92" providerId="LiveId" clId="{8A27F903-22B5-4D4D-8D90-CB9E5BA637DC}" dt="2025-02-14T19:47:05.043" v="1605" actId="478"/>
          <ac:spMkLst>
            <pc:docMk/>
            <pc:sldMk cId="2560842028" sldId="270"/>
            <ac:spMk id="7" creationId="{1E11D969-7AF1-CE39-4C0F-5D09143EF0E3}"/>
          </ac:spMkLst>
        </pc:spChg>
        <pc:spChg chg="add mod">
          <ac:chgData name="Bob Kleinhample" userId="a745e67d19161d92" providerId="LiveId" clId="{8A27F903-22B5-4D4D-8D90-CB9E5BA637DC}" dt="2025-02-14T19:47:39.704" v="1637" actId="1036"/>
          <ac:spMkLst>
            <pc:docMk/>
            <pc:sldMk cId="2560842028" sldId="270"/>
            <ac:spMk id="8" creationId="{C594BE5B-D69F-0AE0-F309-4E4E2ACBCA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FE63-0AF8-444C-9671-977A8B656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D4DE9-D0B0-8C49-B220-69A6719E8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7A21B8-A2C1-164E-BEF2-F9EDDBBF169C}"/>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5" name="Footer Placeholder 4">
            <a:extLst>
              <a:ext uri="{FF2B5EF4-FFF2-40B4-BE49-F238E27FC236}">
                <a16:creationId xmlns:a16="http://schemas.microsoft.com/office/drawing/2014/main" id="{4B07583F-2103-874C-BB6F-4B47A5B13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4FAE8-B30E-F04B-B345-CC96A241C7D8}"/>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286223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D98F-704F-CC4F-9D33-18B5D6ABA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D23067-5283-DF49-8609-D7B38C36B2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F19EB-B2C6-964A-877D-541E0A65E4DB}"/>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5" name="Footer Placeholder 4">
            <a:extLst>
              <a:ext uri="{FF2B5EF4-FFF2-40B4-BE49-F238E27FC236}">
                <a16:creationId xmlns:a16="http://schemas.microsoft.com/office/drawing/2014/main" id="{7313B613-75D4-F54A-8ACF-343ACEF19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693BC-AE5B-1D41-853A-8538D661BD13}"/>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231551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69734C-9E97-1844-A4D2-96DB6DB2BD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6B1719-6E74-DB49-8D78-158C3969C0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D3D60-8277-984B-8E80-BF28FD1677DA}"/>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5" name="Footer Placeholder 4">
            <a:extLst>
              <a:ext uri="{FF2B5EF4-FFF2-40B4-BE49-F238E27FC236}">
                <a16:creationId xmlns:a16="http://schemas.microsoft.com/office/drawing/2014/main" id="{7651C228-5341-0849-A832-179E8DFDE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B97A0-BFA5-9D49-8137-4C8286C8AED0}"/>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351299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white building with columns and a blue background&#10;&#10;AI-generated content may be incorrect.">
            <a:extLst>
              <a:ext uri="{FF2B5EF4-FFF2-40B4-BE49-F238E27FC236}">
                <a16:creationId xmlns:a16="http://schemas.microsoft.com/office/drawing/2014/main" id="{F6383464-3C5F-8ABA-8494-B05BC60BFA59}"/>
              </a:ext>
            </a:extLst>
          </p:cNvPr>
          <p:cNvPicPr>
            <a:picLocks noChangeAspect="1"/>
          </p:cNvPicPr>
          <p:nvPr userDrawn="1"/>
        </p:nvPicPr>
        <p:blipFill>
          <a:blip r:embed="rId2"/>
          <a:srcRect t="80671" r="46750"/>
          <a:stretch/>
        </p:blipFill>
        <p:spPr>
          <a:xfrm>
            <a:off x="0" y="18255"/>
            <a:ext cx="12192000" cy="1672433"/>
          </a:xfrm>
          <a:prstGeom prst="rect">
            <a:avLst/>
          </a:prstGeom>
        </p:spPr>
      </p:pic>
      <p:sp>
        <p:nvSpPr>
          <p:cNvPr id="2" name="Title 1">
            <a:extLst>
              <a:ext uri="{FF2B5EF4-FFF2-40B4-BE49-F238E27FC236}">
                <a16:creationId xmlns:a16="http://schemas.microsoft.com/office/drawing/2014/main" id="{E6650124-AFF9-9840-88E2-410DC65DE196}"/>
              </a:ext>
            </a:extLst>
          </p:cNvPr>
          <p:cNvSpPr>
            <a:spLocks noGrp="1"/>
          </p:cNvSpPr>
          <p:nvPr>
            <p:ph type="title"/>
          </p:nvPr>
        </p:nvSpPr>
        <p:spPr>
          <a:xfrm>
            <a:off x="838200" y="226575"/>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6F63D9-A458-514F-99F6-DF04A218A0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B339B-D152-CB4B-AD94-331C41842DD8}"/>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5" name="Footer Placeholder 4">
            <a:extLst>
              <a:ext uri="{FF2B5EF4-FFF2-40B4-BE49-F238E27FC236}">
                <a16:creationId xmlns:a16="http://schemas.microsoft.com/office/drawing/2014/main" id="{3DEB1652-EF2E-6640-B50F-D711F127A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B9E20-DDF0-7E47-980D-4D81F568A4D7}"/>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197057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3374-3D90-0844-8CEC-D05823749B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439204-A2F6-1E45-9AC8-215BACDB7C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6F20EB-DC77-6041-AA06-95055653457C}"/>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5" name="Footer Placeholder 4">
            <a:extLst>
              <a:ext uri="{FF2B5EF4-FFF2-40B4-BE49-F238E27FC236}">
                <a16:creationId xmlns:a16="http://schemas.microsoft.com/office/drawing/2014/main" id="{C622E15C-32EE-E14F-B13A-0C51E6868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92736-AF23-E040-A8BC-2D5E711D8DEA}"/>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365844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BFB0-A1A1-3649-8C69-0EB02BF69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5B98C-A40D-2C48-9965-31B12F56B5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BD1D2-3A8E-EC4F-A1FB-D07F43DB54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01C7B-59CF-C24A-AFF3-17F2B984FF39}"/>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6" name="Footer Placeholder 5">
            <a:extLst>
              <a:ext uri="{FF2B5EF4-FFF2-40B4-BE49-F238E27FC236}">
                <a16:creationId xmlns:a16="http://schemas.microsoft.com/office/drawing/2014/main" id="{F11E1828-BF2B-0440-B0D2-07957F9DC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BAD81-B380-F74B-A971-E272BD4094E3}"/>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140335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8D6B-E3FD-5A48-B7DC-BA3AB4EF54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17895-C77F-7241-86ED-2F0B3C98E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D3092C-28F9-214C-AF73-819F627C0B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FA1DD-4EC9-3C49-9FF0-033DA4313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719C12-DD49-1B4A-8DC0-D42A1DF596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2DC833-4846-DD49-A6E1-FD5133B2C815}"/>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8" name="Footer Placeholder 7">
            <a:extLst>
              <a:ext uri="{FF2B5EF4-FFF2-40B4-BE49-F238E27FC236}">
                <a16:creationId xmlns:a16="http://schemas.microsoft.com/office/drawing/2014/main" id="{7E3A74CC-909F-7948-A186-F372A70147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701568-0431-574F-A69B-57438B77B85C}"/>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285925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7A3A-78FF-994F-9275-788EFE709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3B81E3-556E-684F-AE6E-39F6A5EC8092}"/>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4" name="Footer Placeholder 3">
            <a:extLst>
              <a:ext uri="{FF2B5EF4-FFF2-40B4-BE49-F238E27FC236}">
                <a16:creationId xmlns:a16="http://schemas.microsoft.com/office/drawing/2014/main" id="{E9C803EE-D954-B848-B1B7-A12C5C920C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1DE21-468F-7344-8874-172E1DF861E5}"/>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366590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8A487-217E-C44C-9B09-322F34D217B5}"/>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3" name="Footer Placeholder 2">
            <a:extLst>
              <a:ext uri="{FF2B5EF4-FFF2-40B4-BE49-F238E27FC236}">
                <a16:creationId xmlns:a16="http://schemas.microsoft.com/office/drawing/2014/main" id="{09152DFB-0395-414D-B8E8-CE848FE74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3187A7-4456-6449-B391-F04E9F588593}"/>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165325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9D38-36FA-A645-B15B-627F18247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4433C-5B9A-EA48-AD21-4E0F3D6DF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249D07-7889-394A-9A0A-B901CA4B6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777BB1-2790-FD4A-8DDD-DD2313FE7FB5}"/>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6" name="Footer Placeholder 5">
            <a:extLst>
              <a:ext uri="{FF2B5EF4-FFF2-40B4-BE49-F238E27FC236}">
                <a16:creationId xmlns:a16="http://schemas.microsoft.com/office/drawing/2014/main" id="{0953F3E4-F665-D54D-8EC5-599D30CDC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3A749-1031-E845-AF2B-5D3039027E97}"/>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127109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8ED6-F535-B342-A9B8-8B39BA1D4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9365F-F78E-054B-ADF1-32A66A6D6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AE2B5E-0D78-A54F-8C2F-8BD96C5F0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C629EC-0F38-A042-91E0-31FC2A47BFC3}"/>
              </a:ext>
            </a:extLst>
          </p:cNvPr>
          <p:cNvSpPr>
            <a:spLocks noGrp="1"/>
          </p:cNvSpPr>
          <p:nvPr>
            <p:ph type="dt" sz="half" idx="10"/>
          </p:nvPr>
        </p:nvSpPr>
        <p:spPr/>
        <p:txBody>
          <a:bodyPr/>
          <a:lstStyle/>
          <a:p>
            <a:fld id="{C9353A60-448C-AA46-8635-F9233BBC9834}" type="datetimeFigureOut">
              <a:rPr lang="en-US" smtClean="0"/>
              <a:t>2/14/25</a:t>
            </a:fld>
            <a:endParaRPr lang="en-US"/>
          </a:p>
        </p:txBody>
      </p:sp>
      <p:sp>
        <p:nvSpPr>
          <p:cNvPr id="6" name="Footer Placeholder 5">
            <a:extLst>
              <a:ext uri="{FF2B5EF4-FFF2-40B4-BE49-F238E27FC236}">
                <a16:creationId xmlns:a16="http://schemas.microsoft.com/office/drawing/2014/main" id="{E4AF30B3-EFBD-B243-A85E-DE423C817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DB5AC-8C2C-DC47-8448-496959E0AFF4}"/>
              </a:ext>
            </a:extLst>
          </p:cNvPr>
          <p:cNvSpPr>
            <a:spLocks noGrp="1"/>
          </p:cNvSpPr>
          <p:nvPr>
            <p:ph type="sldNum" sz="quarter" idx="12"/>
          </p:nvPr>
        </p:nvSpPr>
        <p:spPr/>
        <p:txBody>
          <a:bodyPr/>
          <a:lstStyle/>
          <a:p>
            <a:fld id="{450A852B-29E4-434B-9D36-AD322B2059B4}" type="slidenum">
              <a:rPr lang="en-US" smtClean="0"/>
              <a:t>‹#›</a:t>
            </a:fld>
            <a:endParaRPr lang="en-US"/>
          </a:p>
        </p:txBody>
      </p:sp>
    </p:spTree>
    <p:extLst>
      <p:ext uri="{BB962C8B-B14F-4D97-AF65-F5344CB8AC3E}">
        <p14:creationId xmlns:p14="http://schemas.microsoft.com/office/powerpoint/2010/main" val="376447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C6FD9-7720-9549-9534-96A34A42B5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220E3C-C174-DB4D-8D6D-3A1A3950D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CC229-B545-3841-8058-5BBFF1755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53A60-448C-AA46-8635-F9233BBC9834}" type="datetimeFigureOut">
              <a:rPr lang="en-US" smtClean="0"/>
              <a:t>2/14/25</a:t>
            </a:fld>
            <a:endParaRPr lang="en-US"/>
          </a:p>
        </p:txBody>
      </p:sp>
      <p:sp>
        <p:nvSpPr>
          <p:cNvPr id="5" name="Footer Placeholder 4">
            <a:extLst>
              <a:ext uri="{FF2B5EF4-FFF2-40B4-BE49-F238E27FC236}">
                <a16:creationId xmlns:a16="http://schemas.microsoft.com/office/drawing/2014/main" id="{C7E880DA-DB8D-D440-AB9D-A51437CB3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C9B493-DD62-CE4A-B8DB-1EAAE1F197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A852B-29E4-434B-9D36-AD322B2059B4}" type="slidenum">
              <a:rPr lang="en-US" smtClean="0"/>
              <a:t>‹#›</a:t>
            </a:fld>
            <a:endParaRPr lang="en-US"/>
          </a:p>
        </p:txBody>
      </p:sp>
    </p:spTree>
    <p:extLst>
      <p:ext uri="{BB962C8B-B14F-4D97-AF65-F5344CB8AC3E}">
        <p14:creationId xmlns:p14="http://schemas.microsoft.com/office/powerpoint/2010/main" val="369093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FA28-6B06-F38B-B960-65C56DB5E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67DF6-8E3E-2760-A7B4-28AFBA98E71D}"/>
              </a:ext>
            </a:extLst>
          </p:cNvPr>
          <p:cNvSpPr>
            <a:spLocks noGrp="1"/>
          </p:cNvSpPr>
          <p:nvPr>
            <p:ph type="ctrTitle"/>
          </p:nvPr>
        </p:nvSpPr>
        <p:spPr>
          <a:xfrm>
            <a:off x="5609018" y="2051352"/>
            <a:ext cx="6229545" cy="4501745"/>
          </a:xfrm>
        </p:spPr>
        <p:txBody>
          <a:bodyPr anchor="t">
            <a:noAutofit/>
          </a:bodyPr>
          <a:lstStyle/>
          <a:p>
            <a:pPr algn="l"/>
            <a:r>
              <a:rPr lang="en-US" sz="1900" b="1" i="0" u="none" strike="noStrike" baseline="0" dirty="0">
                <a:solidFill>
                  <a:schemeClr val="tx1">
                    <a:lumMod val="75000"/>
                    <a:lumOff val="25000"/>
                  </a:schemeClr>
                </a:solidFill>
                <a:latin typeface="HelveticaNeueLTStd-Roman" panose="020B0604020202020204" pitchFamily="34" charset="0"/>
              </a:rPr>
              <a:t>Bob Kleinhample, CMSP, </a:t>
            </a:r>
            <a:r>
              <a:rPr lang="en-US" sz="1900" i="0" u="none" strike="noStrike" baseline="0" dirty="0">
                <a:solidFill>
                  <a:schemeClr val="tx1">
                    <a:lumMod val="75000"/>
                    <a:lumOff val="25000"/>
                  </a:schemeClr>
                </a:solidFill>
                <a:latin typeface="HelveticaNeueLTStd-Roman" panose="020B0604020202020204" pitchFamily="34" charset="0"/>
              </a:rPr>
              <a:t>President, PioneerSim, </a:t>
            </a:r>
            <a:r>
              <a:rPr lang="en-US" sz="1900" i="1" u="none" strike="noStrike" baseline="0" dirty="0">
                <a:solidFill>
                  <a:schemeClr val="tx1">
                    <a:lumMod val="75000"/>
                    <a:lumOff val="25000"/>
                  </a:schemeClr>
                </a:solidFill>
                <a:latin typeface="HelveticaNeueLTStd-Roman" panose="020B0604020202020204" pitchFamily="34" charset="0"/>
              </a:rPr>
              <a:t>Moderator </a:t>
            </a:r>
            <a:br>
              <a:rPr lang="en-US" sz="1900" i="1" u="none" strike="noStrike" baseline="0" dirty="0">
                <a:solidFill>
                  <a:schemeClr val="tx1">
                    <a:lumMod val="75000"/>
                    <a:lumOff val="25000"/>
                  </a:schemeClr>
                </a:solidFill>
                <a:latin typeface="HelveticaNeueLTStd-Roman" panose="020B0604020202020204" pitchFamily="34" charset="0"/>
              </a:rPr>
            </a:br>
            <a:br>
              <a:rPr lang="en-US" sz="1900" b="1" i="0" u="none" strike="noStrike" baseline="0" dirty="0">
                <a:solidFill>
                  <a:schemeClr val="tx1">
                    <a:lumMod val="75000"/>
                    <a:lumOff val="25000"/>
                  </a:schemeClr>
                </a:solidFill>
                <a:latin typeface="HelveticaNeueLTStd-Roman" panose="020B0604020202020204" pitchFamily="34" charset="0"/>
              </a:rPr>
            </a:br>
            <a:r>
              <a:rPr lang="en-US" sz="1900" b="1" i="0" u="none" strike="noStrike" baseline="0" dirty="0">
                <a:solidFill>
                  <a:schemeClr val="tx1">
                    <a:lumMod val="75000"/>
                    <a:lumOff val="25000"/>
                  </a:schemeClr>
                </a:solidFill>
                <a:latin typeface="HelveticaNeueLTStd-Roman" panose="020B0604020202020204" pitchFamily="34" charset="0"/>
              </a:rPr>
              <a:t>Paul Graham, Ph.D., </a:t>
            </a:r>
            <a:r>
              <a:rPr lang="en-US" sz="1900" i="0" u="none" strike="noStrike" baseline="0" dirty="0">
                <a:solidFill>
                  <a:schemeClr val="tx1">
                    <a:lumMod val="75000"/>
                    <a:lumOff val="25000"/>
                  </a:schemeClr>
                </a:solidFill>
                <a:latin typeface="HelveticaNeueLTStd-Roman" panose="020B0604020202020204" pitchFamily="34" charset="0"/>
              </a:rPr>
              <a:t>Director of Applied Innovations, DEVCOM SC UARC (ICT) </a:t>
            </a:r>
            <a:br>
              <a:rPr lang="en-US" sz="1900" i="0" u="none" strike="noStrike" baseline="0" dirty="0">
                <a:solidFill>
                  <a:schemeClr val="tx1">
                    <a:lumMod val="75000"/>
                    <a:lumOff val="25000"/>
                  </a:schemeClr>
                </a:solidFill>
                <a:latin typeface="HelveticaNeueLTStd-Roman" panose="020B0604020202020204" pitchFamily="34" charset="0"/>
              </a:rPr>
            </a:br>
            <a:br>
              <a:rPr lang="en-US" sz="1900" b="1" i="0" u="none" strike="noStrike" baseline="0" dirty="0">
                <a:solidFill>
                  <a:schemeClr val="tx1">
                    <a:lumMod val="75000"/>
                    <a:lumOff val="25000"/>
                  </a:schemeClr>
                </a:solidFill>
                <a:latin typeface="HelveticaNeueLTStd-Roman" panose="020B0604020202020204" pitchFamily="34" charset="0"/>
              </a:rPr>
            </a:br>
            <a:r>
              <a:rPr lang="en-US" sz="1900" b="1" i="0" u="none" strike="noStrike" baseline="0" dirty="0">
                <a:solidFill>
                  <a:schemeClr val="tx1">
                    <a:lumMod val="75000"/>
                    <a:lumOff val="25000"/>
                  </a:schemeClr>
                </a:solidFill>
                <a:latin typeface="HelveticaNeueLTStd-Roman" panose="020B0604020202020204" pitchFamily="34" charset="0"/>
              </a:rPr>
              <a:t>Brian Stensrud, Ph.D., </a:t>
            </a:r>
            <a:r>
              <a:rPr lang="en-US" sz="1900" i="0" u="none" strike="noStrike" baseline="0" dirty="0">
                <a:solidFill>
                  <a:schemeClr val="tx1">
                    <a:lumMod val="75000"/>
                    <a:lumOff val="25000"/>
                  </a:schemeClr>
                </a:solidFill>
                <a:latin typeface="HelveticaNeueLTStd-Roman" panose="020B0604020202020204" pitchFamily="34" charset="0"/>
              </a:rPr>
              <a:t>Technical Fellow, Artificial Intelligence, CAE USA</a:t>
            </a:r>
            <a:endParaRPr lang="en-US" sz="1900" dirty="0">
              <a:solidFill>
                <a:schemeClr val="tx1">
                  <a:lumMod val="75000"/>
                  <a:lumOff val="25000"/>
                </a:schemeClr>
              </a:solidFill>
              <a:latin typeface="Helvetica Neue LT Std 85 Heavy" panose="020B0604020202020204" pitchFamily="34" charset="0"/>
            </a:endParaRPr>
          </a:p>
        </p:txBody>
      </p:sp>
      <p:sp>
        <p:nvSpPr>
          <p:cNvPr id="5" name="TextBox 4">
            <a:extLst>
              <a:ext uri="{FF2B5EF4-FFF2-40B4-BE49-F238E27FC236}">
                <a16:creationId xmlns:a16="http://schemas.microsoft.com/office/drawing/2014/main" id="{593530D0-283F-836B-733D-6F123A4C521D}"/>
              </a:ext>
            </a:extLst>
          </p:cNvPr>
          <p:cNvSpPr txBox="1"/>
          <p:nvPr/>
        </p:nvSpPr>
        <p:spPr>
          <a:xfrm>
            <a:off x="5609018" y="190870"/>
            <a:ext cx="6229545" cy="1323439"/>
          </a:xfrm>
          <a:prstGeom prst="rect">
            <a:avLst/>
          </a:prstGeom>
          <a:noFill/>
        </p:spPr>
        <p:txBody>
          <a:bodyPr wrap="square" rtlCol="0">
            <a:spAutoFit/>
          </a:bodyPr>
          <a:lstStyle/>
          <a:p>
            <a:pPr algn="ctr"/>
            <a:r>
              <a:rPr lang="en-US" sz="4000" b="1" i="0" u="none" strike="noStrike" baseline="0" dirty="0">
                <a:solidFill>
                  <a:srgbClr val="002D5B"/>
                </a:solidFill>
                <a:latin typeface="HelveticaNeueLTStd-BdCn" panose="020B0706030502030204" pitchFamily="34" charset="0"/>
              </a:rPr>
              <a:t>State of AI in the MS&amp;T Industry</a:t>
            </a:r>
            <a:endParaRPr lang="en-US" sz="4000" b="1" dirty="0"/>
          </a:p>
        </p:txBody>
      </p:sp>
      <p:pic>
        <p:nvPicPr>
          <p:cNvPr id="3" name="Picture 2">
            <a:extLst>
              <a:ext uri="{FF2B5EF4-FFF2-40B4-BE49-F238E27FC236}">
                <a16:creationId xmlns:a16="http://schemas.microsoft.com/office/drawing/2014/main" id="{EAFA3D75-1A73-0861-F4B5-E015C9A63C54}"/>
              </a:ext>
            </a:extLst>
          </p:cNvPr>
          <p:cNvPicPr>
            <a:picLocks noChangeAspect="1"/>
          </p:cNvPicPr>
          <p:nvPr/>
        </p:nvPicPr>
        <p:blipFill>
          <a:blip r:embed="rId2"/>
          <a:srcRect/>
          <a:stretch/>
        </p:blipFill>
        <p:spPr>
          <a:xfrm>
            <a:off x="353438" y="274321"/>
            <a:ext cx="4769428" cy="6172200"/>
          </a:xfrm>
          <a:prstGeom prst="rect">
            <a:avLst/>
          </a:prstGeom>
        </p:spPr>
      </p:pic>
    </p:spTree>
    <p:extLst>
      <p:ext uri="{BB962C8B-B14F-4D97-AF65-F5344CB8AC3E}">
        <p14:creationId xmlns:p14="http://schemas.microsoft.com/office/powerpoint/2010/main" val="39947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A863-114E-E217-C6D5-97A637DBFAA2}"/>
              </a:ext>
            </a:extLst>
          </p:cNvPr>
          <p:cNvSpPr>
            <a:spLocks noGrp="1"/>
          </p:cNvSpPr>
          <p:nvPr>
            <p:ph type="title"/>
          </p:nvPr>
        </p:nvSpPr>
        <p:spPr/>
        <p:txBody>
          <a:bodyPr>
            <a:normAutofit fontScale="90000"/>
          </a:bodyPr>
          <a:lstStyle/>
          <a:p>
            <a:r>
              <a:rPr lang="en-US" b="1" dirty="0"/>
              <a:t>Executive Order on AI</a:t>
            </a:r>
            <a:br>
              <a:rPr lang="en-US" b="1" dirty="0"/>
            </a:br>
            <a:r>
              <a:rPr lang="en-US" sz="3100" b="1" i="1" dirty="0"/>
              <a:t>Removing Barriers to American Leadership in Artificial Intelligence</a:t>
            </a:r>
            <a:endParaRPr lang="en-US" b="1" i="1" dirty="0"/>
          </a:p>
        </p:txBody>
      </p:sp>
      <p:sp>
        <p:nvSpPr>
          <p:cNvPr id="3" name="Content Placeholder 2">
            <a:extLst>
              <a:ext uri="{FF2B5EF4-FFF2-40B4-BE49-F238E27FC236}">
                <a16:creationId xmlns:a16="http://schemas.microsoft.com/office/drawing/2014/main" id="{EE87DCA5-49D0-BE01-EF78-9691CA5B0304}"/>
              </a:ext>
            </a:extLst>
          </p:cNvPr>
          <p:cNvSpPr>
            <a:spLocks noGrp="1"/>
          </p:cNvSpPr>
          <p:nvPr>
            <p:ph idx="1"/>
          </p:nvPr>
        </p:nvSpPr>
        <p:spPr>
          <a:xfrm>
            <a:off x="838200" y="1825624"/>
            <a:ext cx="10515600" cy="5032375"/>
          </a:xfrm>
        </p:spPr>
        <p:txBody>
          <a:bodyPr>
            <a:normAutofit fontScale="70000" lnSpcReduction="20000"/>
          </a:bodyPr>
          <a:lstStyle/>
          <a:p>
            <a:r>
              <a:rPr lang="en-US" dirty="0"/>
              <a:t>Purpose.</a:t>
            </a:r>
          </a:p>
          <a:p>
            <a:pPr lvl="1"/>
            <a:r>
              <a:rPr lang="en-US" dirty="0"/>
              <a:t>The U.S. has long been at the forefront of AI driven by</a:t>
            </a:r>
          </a:p>
          <a:p>
            <a:pPr lvl="2"/>
            <a:r>
              <a:rPr lang="en-US" dirty="0"/>
              <a:t>Strength of our free markets</a:t>
            </a:r>
          </a:p>
          <a:p>
            <a:pPr lvl="2"/>
            <a:r>
              <a:rPr lang="en-US" dirty="0"/>
              <a:t>World-class research institutions</a:t>
            </a:r>
          </a:p>
          <a:p>
            <a:pPr lvl="2"/>
            <a:r>
              <a:rPr lang="en-US" dirty="0"/>
              <a:t>Entrepreneurial spirit</a:t>
            </a:r>
          </a:p>
          <a:p>
            <a:pPr lvl="1"/>
            <a:r>
              <a:rPr lang="en-US" dirty="0"/>
              <a:t>To maintain the leadership, we must -</a:t>
            </a:r>
          </a:p>
          <a:p>
            <a:pPr lvl="2"/>
            <a:r>
              <a:rPr lang="en-US" dirty="0"/>
              <a:t>Develop AI systems free from ideological bias or engineered social agendas</a:t>
            </a:r>
          </a:p>
          <a:p>
            <a:pPr lvl="1"/>
            <a:r>
              <a:rPr lang="en-US" dirty="0"/>
              <a:t>With the right government policies –</a:t>
            </a:r>
          </a:p>
          <a:p>
            <a:pPr lvl="2"/>
            <a:r>
              <a:rPr lang="en-US" dirty="0"/>
              <a:t>We can solidify our position as the global leader in AI</a:t>
            </a:r>
          </a:p>
          <a:p>
            <a:r>
              <a:rPr lang="en-US" dirty="0"/>
              <a:t>Policy.  Sustain and enhance America’s global AI dominance in order to promote</a:t>
            </a:r>
          </a:p>
          <a:p>
            <a:pPr lvl="1"/>
            <a:r>
              <a:rPr lang="en-US" dirty="0"/>
              <a:t>Human flourishing</a:t>
            </a:r>
          </a:p>
          <a:p>
            <a:pPr lvl="1"/>
            <a:r>
              <a:rPr lang="en-US" dirty="0"/>
              <a:t>Economic competitiveness</a:t>
            </a:r>
          </a:p>
          <a:p>
            <a:pPr lvl="1"/>
            <a:r>
              <a:rPr lang="en-US" dirty="0"/>
              <a:t>National Security</a:t>
            </a:r>
          </a:p>
          <a:p>
            <a:r>
              <a:rPr lang="en-US" dirty="0"/>
              <a:t>Develop an Artificial Intelligence Action Plan within 180 days.</a:t>
            </a:r>
          </a:p>
          <a:p>
            <a:pPr lvl="1"/>
            <a:r>
              <a:rPr lang="en-US" dirty="0"/>
              <a:t>Assistant to the President for Science and Technology (APST)</a:t>
            </a:r>
          </a:p>
          <a:p>
            <a:pPr lvl="1"/>
            <a:r>
              <a:rPr lang="en-US" dirty="0"/>
              <a:t>Special Advisor for AI and Crypto</a:t>
            </a:r>
          </a:p>
          <a:p>
            <a:pPr lvl="1"/>
            <a:r>
              <a:rPr lang="en-US" dirty="0"/>
              <a:t>Assistant to the President for National Security Affairs (APNSA)</a:t>
            </a:r>
          </a:p>
          <a:p>
            <a:pPr lvl="1"/>
            <a:r>
              <a:rPr lang="en-US" dirty="0"/>
              <a:t>ICW Assistant to the President for Economic Policy, the Assistant to the President for Domestic Policy, The OMB Director, and heads of executive departments and agencies the APST and APNSA deem relevant.  </a:t>
            </a:r>
          </a:p>
          <a:p>
            <a:pPr lvl="1"/>
            <a:endParaRPr lang="en-US" dirty="0"/>
          </a:p>
        </p:txBody>
      </p:sp>
      <p:pic>
        <p:nvPicPr>
          <p:cNvPr id="5" name="Picture 4" descr="A qr code on a white background&#10;&#10;AI-generated content may be incorrect.">
            <a:extLst>
              <a:ext uri="{FF2B5EF4-FFF2-40B4-BE49-F238E27FC236}">
                <a16:creationId xmlns:a16="http://schemas.microsoft.com/office/drawing/2014/main" id="{EAB0B84D-30D1-E5C3-F0D5-00449D17FCE0}"/>
              </a:ext>
            </a:extLst>
          </p:cNvPr>
          <p:cNvPicPr>
            <a:picLocks noChangeAspect="1"/>
          </p:cNvPicPr>
          <p:nvPr/>
        </p:nvPicPr>
        <p:blipFill>
          <a:blip r:embed="rId2"/>
          <a:stretch>
            <a:fillRect/>
          </a:stretch>
        </p:blipFill>
        <p:spPr>
          <a:xfrm>
            <a:off x="9918405" y="2013006"/>
            <a:ext cx="1988288" cy="1988288"/>
          </a:xfrm>
          <a:prstGeom prst="rect">
            <a:avLst/>
          </a:prstGeom>
        </p:spPr>
      </p:pic>
    </p:spTree>
    <p:extLst>
      <p:ext uri="{BB962C8B-B14F-4D97-AF65-F5344CB8AC3E}">
        <p14:creationId xmlns:p14="http://schemas.microsoft.com/office/powerpoint/2010/main" val="374264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1C264-1044-EAB2-AC2D-EC17B9700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33523-1972-3CC5-86C4-B384E974BA1D}"/>
              </a:ext>
            </a:extLst>
          </p:cNvPr>
          <p:cNvSpPr>
            <a:spLocks noGrp="1"/>
          </p:cNvSpPr>
          <p:nvPr>
            <p:ph type="ctrTitle"/>
          </p:nvPr>
        </p:nvSpPr>
        <p:spPr>
          <a:xfrm>
            <a:off x="5609018" y="2051352"/>
            <a:ext cx="6229545" cy="4501745"/>
          </a:xfrm>
        </p:spPr>
        <p:txBody>
          <a:bodyPr anchor="t">
            <a:noAutofit/>
          </a:bodyPr>
          <a:lstStyle/>
          <a:p>
            <a:pPr algn="l"/>
            <a:br>
              <a:rPr lang="en-US" sz="1900" i="1" u="none" strike="noStrike" baseline="0" dirty="0">
                <a:solidFill>
                  <a:schemeClr val="tx1">
                    <a:lumMod val="75000"/>
                    <a:lumOff val="25000"/>
                  </a:schemeClr>
                </a:solidFill>
                <a:latin typeface="HelveticaNeueLTStd-Roman" panose="020B0604020202020204" pitchFamily="34" charset="0"/>
              </a:rPr>
            </a:br>
            <a:br>
              <a:rPr lang="en-US" sz="1900" i="0" u="none" strike="noStrike" baseline="0" dirty="0">
                <a:solidFill>
                  <a:schemeClr val="tx1">
                    <a:lumMod val="75000"/>
                    <a:lumOff val="25000"/>
                  </a:schemeClr>
                </a:solidFill>
                <a:latin typeface="HelveticaNeueLTStd-Roman" panose="020B0604020202020204" pitchFamily="34" charset="0"/>
              </a:rPr>
            </a:br>
            <a:br>
              <a:rPr lang="en-US" sz="1900" b="1" i="0" u="none" strike="noStrike" baseline="0" dirty="0">
                <a:solidFill>
                  <a:schemeClr val="tx1">
                    <a:lumMod val="75000"/>
                    <a:lumOff val="25000"/>
                  </a:schemeClr>
                </a:solidFill>
                <a:latin typeface="HelveticaNeueLTStd-Roman" panose="020B0604020202020204" pitchFamily="34" charset="0"/>
              </a:rPr>
            </a:br>
            <a:r>
              <a:rPr lang="en-US" sz="1900" b="1" i="0" u="none" strike="noStrike" baseline="0" dirty="0">
                <a:solidFill>
                  <a:schemeClr val="tx1">
                    <a:lumMod val="75000"/>
                    <a:lumOff val="25000"/>
                  </a:schemeClr>
                </a:solidFill>
                <a:latin typeface="HelveticaNeueLTStd-Roman" panose="020B0604020202020204" pitchFamily="34" charset="0"/>
              </a:rPr>
              <a:t>Brian Stensrud, Ph.D., </a:t>
            </a:r>
            <a:r>
              <a:rPr lang="en-US" sz="1900" i="0" u="none" strike="noStrike" baseline="0" dirty="0">
                <a:solidFill>
                  <a:schemeClr val="tx1">
                    <a:lumMod val="75000"/>
                    <a:lumOff val="25000"/>
                  </a:schemeClr>
                </a:solidFill>
                <a:latin typeface="HelveticaNeueLTStd-Roman" panose="020B0604020202020204" pitchFamily="34" charset="0"/>
              </a:rPr>
              <a:t>Technical Fellow, Artificial Intelligence, CAE USA</a:t>
            </a:r>
            <a:endParaRPr lang="en-US" sz="1900" dirty="0">
              <a:solidFill>
                <a:schemeClr val="tx1">
                  <a:lumMod val="75000"/>
                  <a:lumOff val="25000"/>
                </a:schemeClr>
              </a:solidFill>
              <a:latin typeface="Helvetica Neue LT Std 85 Heavy" panose="020B0604020202020204" pitchFamily="34" charset="0"/>
            </a:endParaRPr>
          </a:p>
        </p:txBody>
      </p:sp>
      <p:sp>
        <p:nvSpPr>
          <p:cNvPr id="5" name="TextBox 4">
            <a:extLst>
              <a:ext uri="{FF2B5EF4-FFF2-40B4-BE49-F238E27FC236}">
                <a16:creationId xmlns:a16="http://schemas.microsoft.com/office/drawing/2014/main" id="{19E76570-9F4F-E7CD-7DC5-56F6D2C4D89F}"/>
              </a:ext>
            </a:extLst>
          </p:cNvPr>
          <p:cNvSpPr txBox="1"/>
          <p:nvPr/>
        </p:nvSpPr>
        <p:spPr>
          <a:xfrm>
            <a:off x="5609018" y="190870"/>
            <a:ext cx="6229545" cy="1323439"/>
          </a:xfrm>
          <a:prstGeom prst="rect">
            <a:avLst/>
          </a:prstGeom>
          <a:noFill/>
        </p:spPr>
        <p:txBody>
          <a:bodyPr wrap="square" rtlCol="0">
            <a:spAutoFit/>
          </a:bodyPr>
          <a:lstStyle/>
          <a:p>
            <a:pPr algn="ctr"/>
            <a:r>
              <a:rPr lang="en-US" sz="4000" b="1" i="0" u="none" strike="noStrike" baseline="0" dirty="0">
                <a:solidFill>
                  <a:srgbClr val="002D5B"/>
                </a:solidFill>
                <a:latin typeface="HelveticaNeueLTStd-BdCn" panose="020B0706030502030204" pitchFamily="34" charset="0"/>
              </a:rPr>
              <a:t>State of AI in the MS&amp;T Industry</a:t>
            </a:r>
            <a:endParaRPr lang="en-US" sz="4000" b="1" dirty="0"/>
          </a:p>
        </p:txBody>
      </p:sp>
      <p:pic>
        <p:nvPicPr>
          <p:cNvPr id="3" name="Picture 2">
            <a:extLst>
              <a:ext uri="{FF2B5EF4-FFF2-40B4-BE49-F238E27FC236}">
                <a16:creationId xmlns:a16="http://schemas.microsoft.com/office/drawing/2014/main" id="{0B8D95B4-B4D2-77A8-E951-B76B395D64AC}"/>
              </a:ext>
            </a:extLst>
          </p:cNvPr>
          <p:cNvPicPr>
            <a:picLocks noChangeAspect="1"/>
          </p:cNvPicPr>
          <p:nvPr/>
        </p:nvPicPr>
        <p:blipFill>
          <a:blip r:embed="rId2"/>
          <a:srcRect/>
          <a:stretch/>
        </p:blipFill>
        <p:spPr>
          <a:xfrm>
            <a:off x="353438" y="274321"/>
            <a:ext cx="4769428" cy="6172200"/>
          </a:xfrm>
          <a:prstGeom prst="rect">
            <a:avLst/>
          </a:prstGeom>
        </p:spPr>
      </p:pic>
      <p:sp>
        <p:nvSpPr>
          <p:cNvPr id="4" name="TextBox 3">
            <a:extLst>
              <a:ext uri="{FF2B5EF4-FFF2-40B4-BE49-F238E27FC236}">
                <a16:creationId xmlns:a16="http://schemas.microsoft.com/office/drawing/2014/main" id="{24ED411E-631F-546F-14EE-C8CD0EA126EF}"/>
              </a:ext>
            </a:extLst>
          </p:cNvPr>
          <p:cNvSpPr txBox="1"/>
          <p:nvPr/>
        </p:nvSpPr>
        <p:spPr>
          <a:xfrm>
            <a:off x="5609018" y="1942175"/>
            <a:ext cx="6229545" cy="707886"/>
          </a:xfrm>
          <a:prstGeom prst="rect">
            <a:avLst/>
          </a:prstGeom>
          <a:noFill/>
        </p:spPr>
        <p:txBody>
          <a:bodyPr wrap="square" rtlCol="0">
            <a:spAutoFit/>
          </a:bodyPr>
          <a:lstStyle/>
          <a:p>
            <a:pPr algn="ctr"/>
            <a:r>
              <a:rPr lang="en-US" sz="4000" b="1" i="1" u="none" strike="noStrike" baseline="0" dirty="0">
                <a:solidFill>
                  <a:srgbClr val="002D5B"/>
                </a:solidFill>
                <a:latin typeface="HelveticaNeueLTStd-BdCn" panose="020B0706030502030204" pitchFamily="34" charset="0"/>
              </a:rPr>
              <a:t>Industry Perspective</a:t>
            </a:r>
            <a:endParaRPr lang="en-US" sz="4000" b="1" i="1" dirty="0"/>
          </a:p>
        </p:txBody>
      </p:sp>
    </p:spTree>
    <p:extLst>
      <p:ext uri="{BB962C8B-B14F-4D97-AF65-F5344CB8AC3E}">
        <p14:creationId xmlns:p14="http://schemas.microsoft.com/office/powerpoint/2010/main" val="400003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A863-114E-E217-C6D5-97A637DBFAA2}"/>
              </a:ext>
            </a:extLst>
          </p:cNvPr>
          <p:cNvSpPr>
            <a:spLocks noGrp="1"/>
          </p:cNvSpPr>
          <p:nvPr>
            <p:ph type="title"/>
          </p:nvPr>
        </p:nvSpPr>
        <p:spPr/>
        <p:txBody>
          <a:bodyPr/>
          <a:lstStyle/>
          <a:p>
            <a:r>
              <a:rPr lang="en-US" dirty="0"/>
              <a:t>Survey Insights</a:t>
            </a:r>
          </a:p>
        </p:txBody>
      </p:sp>
      <p:sp>
        <p:nvSpPr>
          <p:cNvPr id="3" name="Content Placeholder 2">
            <a:extLst>
              <a:ext uri="{FF2B5EF4-FFF2-40B4-BE49-F238E27FC236}">
                <a16:creationId xmlns:a16="http://schemas.microsoft.com/office/drawing/2014/main" id="{EE87DCA5-49D0-BE01-EF78-9691CA5B0304}"/>
              </a:ext>
            </a:extLst>
          </p:cNvPr>
          <p:cNvSpPr>
            <a:spLocks noGrp="1"/>
          </p:cNvSpPr>
          <p:nvPr>
            <p:ph idx="1"/>
          </p:nvPr>
        </p:nvSpPr>
        <p:spPr>
          <a:xfrm>
            <a:off x="838200" y="2077085"/>
            <a:ext cx="10515600" cy="4351338"/>
          </a:xfrm>
        </p:spPr>
        <p:txBody>
          <a:bodyPr>
            <a:normAutofit lnSpcReduction="10000"/>
          </a:bodyPr>
          <a:lstStyle/>
          <a:p>
            <a:r>
              <a:rPr lang="en-US" sz="2000" b="1" dirty="0">
                <a:latin typeface="Helvetica Neue LT Std 85 Heavy" panose="020B0604020202020204"/>
              </a:rPr>
              <a:t>Usage of </a:t>
            </a:r>
            <a:r>
              <a:rPr lang="en-US" sz="2000" b="1" dirty="0" err="1">
                <a:latin typeface="Helvetica Neue LT Std 85 Heavy" panose="020B0604020202020204"/>
              </a:rPr>
              <a:t>GenAI</a:t>
            </a:r>
            <a:r>
              <a:rPr lang="en-US" sz="2000" b="1" dirty="0">
                <a:latin typeface="Helvetica Neue LT Std 85 Heavy" panose="020B0604020202020204"/>
              </a:rPr>
              <a:t> services (ChatGPT, Gemini, Copilot) is prevalent in our industry</a:t>
            </a:r>
          </a:p>
          <a:p>
            <a:pPr lvl="1"/>
            <a:r>
              <a:rPr lang="en-US" sz="1800" dirty="0">
                <a:latin typeface="Helvetica Neue LT Std 85 Heavy" panose="020B0604020202020204"/>
              </a:rPr>
              <a:t>Most respondents reported on-the-job usage (surprising to me!) – most for system development</a:t>
            </a:r>
          </a:p>
          <a:p>
            <a:pPr lvl="1"/>
            <a:r>
              <a:rPr lang="en-US" sz="1800" dirty="0">
                <a:latin typeface="Helvetica Neue LT Std 85 Heavy" panose="020B0604020202020204"/>
              </a:rPr>
              <a:t>A *significant* majority reported at-home usage</a:t>
            </a:r>
          </a:p>
          <a:p>
            <a:r>
              <a:rPr lang="en-US" sz="2000" b="1" dirty="0">
                <a:latin typeface="Helvetica Neue LT Std 85 Heavy" panose="020B0604020202020204"/>
              </a:rPr>
              <a:t>Many users have directly observed ‘suboptimal’ outputs from LLM systems</a:t>
            </a:r>
          </a:p>
          <a:p>
            <a:pPr lvl="1"/>
            <a:r>
              <a:rPr lang="en-US" sz="1800" dirty="0">
                <a:latin typeface="Helvetica Neue LT Std 85 Heavy" panose="020B0604020202020204"/>
              </a:rPr>
              <a:t>Hallucinations (~70%), Inherent bias (~55%) </a:t>
            </a:r>
          </a:p>
          <a:p>
            <a:pPr lvl="1"/>
            <a:r>
              <a:rPr lang="en-US" sz="1800" dirty="0">
                <a:latin typeface="Helvetica Neue LT Std 85 Heavy" panose="020B0604020202020204"/>
              </a:rPr>
              <a:t>0 observations of threatening, dangerous responses (e.g. suggesting physical harm)</a:t>
            </a:r>
          </a:p>
          <a:p>
            <a:r>
              <a:rPr lang="en-US" sz="2000" b="1" dirty="0">
                <a:latin typeface="Helvetica Neue LT Std 85 Heavy" panose="020B0604020202020204"/>
              </a:rPr>
              <a:t>Most organizations have at least some level of restrictions in place</a:t>
            </a:r>
          </a:p>
          <a:p>
            <a:pPr lvl="1"/>
            <a:r>
              <a:rPr lang="en-US" sz="1800" dirty="0">
                <a:latin typeface="Helvetica Neue LT Std 85 Heavy" panose="020B0604020202020204"/>
              </a:rPr>
              <a:t>Close to half of respondents report observed violations of their policy</a:t>
            </a:r>
          </a:p>
          <a:p>
            <a:pPr lvl="1"/>
            <a:r>
              <a:rPr lang="en-US" sz="1800" dirty="0">
                <a:latin typeface="Helvetica Neue LT Std 85 Heavy" panose="020B0604020202020204"/>
              </a:rPr>
              <a:t>Enforcement is difficult, even with blocked-access policies </a:t>
            </a:r>
          </a:p>
          <a:p>
            <a:r>
              <a:rPr lang="en-US" sz="2000" b="1" dirty="0">
                <a:latin typeface="Helvetica Neue LT Std 85 Heavy" panose="020B0604020202020204"/>
              </a:rPr>
              <a:t>Concerns about merits, drawbacks of AI policy</a:t>
            </a:r>
          </a:p>
          <a:p>
            <a:pPr lvl="1"/>
            <a:r>
              <a:rPr lang="en-US" sz="1800" dirty="0">
                <a:latin typeface="Helvetica Neue LT Std 85 Heavy" panose="020B0604020202020204"/>
              </a:rPr>
              <a:t>Over-regulation stifling innovation, preventing production</a:t>
            </a:r>
          </a:p>
          <a:p>
            <a:pPr lvl="1"/>
            <a:r>
              <a:rPr lang="en-US" sz="1800" dirty="0">
                <a:latin typeface="Helvetica Neue LT Std 85 Heavy" panose="020B0604020202020204"/>
              </a:rPr>
              <a:t>Policies in place based on a lack of understanding, with lack of contribution from technical stakeholders</a:t>
            </a:r>
          </a:p>
          <a:p>
            <a:endParaRPr lang="en-US" dirty="0"/>
          </a:p>
        </p:txBody>
      </p:sp>
    </p:spTree>
    <p:extLst>
      <p:ext uri="{BB962C8B-B14F-4D97-AF65-F5344CB8AC3E}">
        <p14:creationId xmlns:p14="http://schemas.microsoft.com/office/powerpoint/2010/main" val="367875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96328-6525-8C6A-A815-C23D0513E07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92920B6-EFC1-6891-9A82-17210B8CFC3D}"/>
              </a:ext>
            </a:extLst>
          </p:cNvPr>
          <p:cNvSpPr txBox="1"/>
          <p:nvPr/>
        </p:nvSpPr>
        <p:spPr>
          <a:xfrm>
            <a:off x="5609018" y="190870"/>
            <a:ext cx="6229545" cy="1323439"/>
          </a:xfrm>
          <a:prstGeom prst="rect">
            <a:avLst/>
          </a:prstGeom>
          <a:noFill/>
        </p:spPr>
        <p:txBody>
          <a:bodyPr wrap="square" rtlCol="0">
            <a:spAutoFit/>
          </a:bodyPr>
          <a:lstStyle/>
          <a:p>
            <a:pPr algn="ctr"/>
            <a:r>
              <a:rPr lang="en-US" sz="4000" b="1" i="0" u="none" strike="noStrike" baseline="0" dirty="0">
                <a:solidFill>
                  <a:srgbClr val="002D5B"/>
                </a:solidFill>
                <a:latin typeface="HelveticaNeueLTStd-BdCn" panose="020B0706030502030204" pitchFamily="34" charset="0"/>
              </a:rPr>
              <a:t>State of AI in the MS&amp;T Industry</a:t>
            </a:r>
            <a:endParaRPr lang="en-US" sz="4000" b="1" dirty="0"/>
          </a:p>
        </p:txBody>
      </p:sp>
      <p:pic>
        <p:nvPicPr>
          <p:cNvPr id="3" name="Picture 2">
            <a:extLst>
              <a:ext uri="{FF2B5EF4-FFF2-40B4-BE49-F238E27FC236}">
                <a16:creationId xmlns:a16="http://schemas.microsoft.com/office/drawing/2014/main" id="{4261CFDF-D9A7-7614-4533-3E1094F139FB}"/>
              </a:ext>
            </a:extLst>
          </p:cNvPr>
          <p:cNvPicPr>
            <a:picLocks noChangeAspect="1"/>
          </p:cNvPicPr>
          <p:nvPr/>
        </p:nvPicPr>
        <p:blipFill>
          <a:blip r:embed="rId2"/>
          <a:srcRect/>
          <a:stretch/>
        </p:blipFill>
        <p:spPr>
          <a:xfrm>
            <a:off x="353438" y="274321"/>
            <a:ext cx="4769428" cy="6172200"/>
          </a:xfrm>
          <a:prstGeom prst="rect">
            <a:avLst/>
          </a:prstGeom>
        </p:spPr>
      </p:pic>
      <p:sp>
        <p:nvSpPr>
          <p:cNvPr id="4" name="TextBox 3">
            <a:extLst>
              <a:ext uri="{FF2B5EF4-FFF2-40B4-BE49-F238E27FC236}">
                <a16:creationId xmlns:a16="http://schemas.microsoft.com/office/drawing/2014/main" id="{C0052DDE-3EBD-BFAD-1B08-F2776952D4E8}"/>
              </a:ext>
            </a:extLst>
          </p:cNvPr>
          <p:cNvSpPr txBox="1"/>
          <p:nvPr/>
        </p:nvSpPr>
        <p:spPr>
          <a:xfrm>
            <a:off x="5609018" y="1942175"/>
            <a:ext cx="6229545" cy="707886"/>
          </a:xfrm>
          <a:prstGeom prst="rect">
            <a:avLst/>
          </a:prstGeom>
          <a:noFill/>
        </p:spPr>
        <p:txBody>
          <a:bodyPr wrap="square" rtlCol="0">
            <a:spAutoFit/>
          </a:bodyPr>
          <a:lstStyle/>
          <a:p>
            <a:pPr algn="ctr"/>
            <a:r>
              <a:rPr lang="en-US" sz="4000" b="1" i="1" u="none" strike="noStrike" baseline="0" dirty="0">
                <a:solidFill>
                  <a:srgbClr val="002D5B"/>
                </a:solidFill>
                <a:latin typeface="HelveticaNeueLTStd-BdCn" panose="020B0706030502030204" pitchFamily="34" charset="0"/>
              </a:rPr>
              <a:t>Government Perspective</a:t>
            </a:r>
            <a:endParaRPr lang="en-US" sz="4000" b="1" i="1" dirty="0"/>
          </a:p>
        </p:txBody>
      </p:sp>
      <p:sp>
        <p:nvSpPr>
          <p:cNvPr id="8" name="Title 1">
            <a:extLst>
              <a:ext uri="{FF2B5EF4-FFF2-40B4-BE49-F238E27FC236}">
                <a16:creationId xmlns:a16="http://schemas.microsoft.com/office/drawing/2014/main" id="{C594BE5B-D69F-0AE0-F309-4E4E2ACBCAC1}"/>
              </a:ext>
            </a:extLst>
          </p:cNvPr>
          <p:cNvSpPr>
            <a:spLocks noGrp="1"/>
          </p:cNvSpPr>
          <p:nvPr>
            <p:ph type="ctrTitle"/>
          </p:nvPr>
        </p:nvSpPr>
        <p:spPr>
          <a:xfrm>
            <a:off x="5609018" y="2500796"/>
            <a:ext cx="6229545" cy="1513258"/>
          </a:xfrm>
        </p:spPr>
        <p:txBody>
          <a:bodyPr anchor="t">
            <a:noAutofit/>
          </a:bodyPr>
          <a:lstStyle/>
          <a:p>
            <a:pPr algn="l"/>
            <a:br>
              <a:rPr lang="en-US" sz="1900" b="1" i="0" u="none" strike="noStrike" baseline="0" dirty="0">
                <a:solidFill>
                  <a:schemeClr val="tx1">
                    <a:lumMod val="75000"/>
                    <a:lumOff val="25000"/>
                  </a:schemeClr>
                </a:solidFill>
                <a:latin typeface="HelveticaNeueLTStd-Roman" panose="020B0604020202020204" pitchFamily="34" charset="0"/>
              </a:rPr>
            </a:br>
            <a:r>
              <a:rPr lang="en-US" sz="1900" b="1" i="0" u="none" strike="noStrike" baseline="0" dirty="0">
                <a:solidFill>
                  <a:schemeClr val="tx1">
                    <a:lumMod val="75000"/>
                    <a:lumOff val="25000"/>
                  </a:schemeClr>
                </a:solidFill>
                <a:latin typeface="HelveticaNeueLTStd-Roman" panose="020B0604020202020204" pitchFamily="34" charset="0"/>
              </a:rPr>
              <a:t>Paul Graham, Ph.D., </a:t>
            </a:r>
            <a:r>
              <a:rPr lang="en-US" sz="1900" i="0" u="none" strike="noStrike" baseline="0" dirty="0">
                <a:solidFill>
                  <a:schemeClr val="tx1">
                    <a:lumMod val="75000"/>
                    <a:lumOff val="25000"/>
                  </a:schemeClr>
                </a:solidFill>
                <a:latin typeface="HelveticaNeueLTStd-Roman" panose="020B0604020202020204" pitchFamily="34" charset="0"/>
              </a:rPr>
              <a:t>Director of Applied Innovations, DEVCOM SC UARC (ICT) </a:t>
            </a:r>
            <a:br>
              <a:rPr lang="en-US" sz="1900" i="0" u="none" strike="noStrike" baseline="0" dirty="0">
                <a:solidFill>
                  <a:schemeClr val="tx1">
                    <a:lumMod val="75000"/>
                    <a:lumOff val="25000"/>
                  </a:schemeClr>
                </a:solidFill>
                <a:latin typeface="HelveticaNeueLTStd-Roman" panose="020B0604020202020204" pitchFamily="34" charset="0"/>
              </a:rPr>
            </a:br>
            <a:br>
              <a:rPr lang="en-US" sz="1900" b="1" i="0" u="none" strike="noStrike" baseline="0" dirty="0">
                <a:solidFill>
                  <a:schemeClr val="tx1">
                    <a:lumMod val="75000"/>
                    <a:lumOff val="25000"/>
                  </a:schemeClr>
                </a:solidFill>
                <a:latin typeface="HelveticaNeueLTStd-Roman" panose="020B0604020202020204" pitchFamily="34" charset="0"/>
              </a:rPr>
            </a:br>
            <a:endParaRPr lang="en-US" sz="1900" dirty="0">
              <a:solidFill>
                <a:schemeClr val="tx1">
                  <a:lumMod val="75000"/>
                  <a:lumOff val="25000"/>
                </a:schemeClr>
              </a:solidFill>
              <a:latin typeface="Helvetica Neue LT Std 85 Heavy" panose="020B0604020202020204" pitchFamily="34" charset="0"/>
            </a:endParaRPr>
          </a:p>
        </p:txBody>
      </p:sp>
    </p:spTree>
    <p:extLst>
      <p:ext uri="{BB962C8B-B14F-4D97-AF65-F5344CB8AC3E}">
        <p14:creationId xmlns:p14="http://schemas.microsoft.com/office/powerpoint/2010/main" val="256084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ADCD-7C94-285B-DB5D-1A04FBE06238}"/>
              </a:ext>
            </a:extLst>
          </p:cNvPr>
          <p:cNvSpPr>
            <a:spLocks noGrp="1"/>
          </p:cNvSpPr>
          <p:nvPr>
            <p:ph type="title"/>
          </p:nvPr>
        </p:nvSpPr>
        <p:spPr/>
        <p:txBody>
          <a:bodyPr/>
          <a:lstStyle/>
          <a:p>
            <a:r>
              <a:rPr lang="en-US" dirty="0"/>
              <a:t>AI Policy in one word</a:t>
            </a:r>
          </a:p>
        </p:txBody>
      </p:sp>
      <p:sp>
        <p:nvSpPr>
          <p:cNvPr id="7" name="TextBox 6">
            <a:extLst>
              <a:ext uri="{FF2B5EF4-FFF2-40B4-BE49-F238E27FC236}">
                <a16:creationId xmlns:a16="http://schemas.microsoft.com/office/drawing/2014/main" id="{254B69F4-4F86-3123-A0D2-1D7D24F3A434}"/>
              </a:ext>
            </a:extLst>
          </p:cNvPr>
          <p:cNvSpPr txBox="1"/>
          <p:nvPr/>
        </p:nvSpPr>
        <p:spPr>
          <a:xfrm>
            <a:off x="4724400" y="5275764"/>
            <a:ext cx="2743200" cy="707886"/>
          </a:xfrm>
          <a:prstGeom prst="rect">
            <a:avLst/>
          </a:prstGeom>
          <a:noFill/>
        </p:spPr>
        <p:txBody>
          <a:bodyPr wrap="square">
            <a:spAutoFit/>
          </a:bodyPr>
          <a:lstStyle/>
          <a:p>
            <a:pPr algn="ctr"/>
            <a:r>
              <a:rPr lang="en-US" sz="4000" dirty="0"/>
              <a:t>Encourage</a:t>
            </a:r>
          </a:p>
        </p:txBody>
      </p:sp>
      <p:grpSp>
        <p:nvGrpSpPr>
          <p:cNvPr id="21" name="Group 20" hidden="1">
            <a:extLst>
              <a:ext uri="{FF2B5EF4-FFF2-40B4-BE49-F238E27FC236}">
                <a16:creationId xmlns:a16="http://schemas.microsoft.com/office/drawing/2014/main" id="{42E7AF99-55DA-F293-1C36-80B2D16BD1D8}"/>
              </a:ext>
            </a:extLst>
          </p:cNvPr>
          <p:cNvGrpSpPr>
            <a:grpSpLocks noChangeAspect="1"/>
          </p:cNvGrpSpPr>
          <p:nvPr/>
        </p:nvGrpSpPr>
        <p:grpSpPr>
          <a:xfrm>
            <a:off x="2849198" y="338196"/>
            <a:ext cx="4268292" cy="6862733"/>
            <a:chOff x="3263812" y="2458017"/>
            <a:chExt cx="1727473" cy="2777501"/>
          </a:xfrm>
        </p:grpSpPr>
        <p:grpSp>
          <p:nvGrpSpPr>
            <p:cNvPr id="19" name="Group 18">
              <a:extLst>
                <a:ext uri="{FF2B5EF4-FFF2-40B4-BE49-F238E27FC236}">
                  <a16:creationId xmlns:a16="http://schemas.microsoft.com/office/drawing/2014/main" id="{8E48ADF4-733A-59F5-1813-CC3DE4B95E97}"/>
                </a:ext>
              </a:extLst>
            </p:cNvPr>
            <p:cNvGrpSpPr/>
            <p:nvPr/>
          </p:nvGrpSpPr>
          <p:grpSpPr>
            <a:xfrm>
              <a:off x="3263812" y="2458017"/>
              <a:ext cx="1727473" cy="2483472"/>
              <a:chOff x="5373311" y="2575494"/>
              <a:chExt cx="1727473" cy="2483472"/>
            </a:xfrm>
          </p:grpSpPr>
          <p:sp>
            <p:nvSpPr>
              <p:cNvPr id="3" name="Oval 2">
                <a:extLst>
                  <a:ext uri="{FF2B5EF4-FFF2-40B4-BE49-F238E27FC236}">
                    <a16:creationId xmlns:a16="http://schemas.microsoft.com/office/drawing/2014/main" id="{1528F013-3EB8-0753-4782-590385665936}"/>
                  </a:ext>
                </a:extLst>
              </p:cNvPr>
              <p:cNvSpPr/>
              <p:nvPr/>
            </p:nvSpPr>
            <p:spPr>
              <a:xfrm>
                <a:off x="5849441" y="2575494"/>
                <a:ext cx="548640" cy="548640"/>
              </a:xfrm>
              <a:prstGeom prst="ellipse">
                <a:avLst/>
              </a:prstGeom>
              <a:solidFill>
                <a:srgbClr val="182B5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0373B65-D26F-9838-B175-7DAA055450BB}"/>
                  </a:ext>
                </a:extLst>
              </p:cNvPr>
              <p:cNvGrpSpPr/>
              <p:nvPr/>
            </p:nvGrpSpPr>
            <p:grpSpPr>
              <a:xfrm>
                <a:off x="5465297" y="2698761"/>
                <a:ext cx="1635487" cy="914400"/>
                <a:chOff x="5465297" y="2698761"/>
                <a:chExt cx="1635487" cy="914400"/>
              </a:xfrm>
            </p:grpSpPr>
            <p:sp>
              <p:nvSpPr>
                <p:cNvPr id="4" name="Rectangle: Rounded Corners 3">
                  <a:extLst>
                    <a:ext uri="{FF2B5EF4-FFF2-40B4-BE49-F238E27FC236}">
                      <a16:creationId xmlns:a16="http://schemas.microsoft.com/office/drawing/2014/main" id="{9D3BB25F-5CBD-53A1-CDFF-1A57D8E749FE}"/>
                    </a:ext>
                  </a:extLst>
                </p:cNvPr>
                <p:cNvSpPr/>
                <p:nvPr/>
              </p:nvSpPr>
              <p:spPr>
                <a:xfrm rot="2700000">
                  <a:off x="5169513" y="2994545"/>
                  <a:ext cx="914400" cy="322832"/>
                </a:xfrm>
                <a:prstGeom prst="roundRect">
                  <a:avLst>
                    <a:gd name="adj" fmla="val 50000"/>
                  </a:avLst>
                </a:prstGeom>
                <a:solidFill>
                  <a:srgbClr val="182B5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ABDF73C-F6D2-7402-1EAB-38A858F9B52C}"/>
                    </a:ext>
                  </a:extLst>
                </p:cNvPr>
                <p:cNvSpPr/>
                <p:nvPr/>
              </p:nvSpPr>
              <p:spPr>
                <a:xfrm rot="8100000">
                  <a:off x="6186384" y="2994545"/>
                  <a:ext cx="914400" cy="322832"/>
                </a:xfrm>
                <a:prstGeom prst="roundRect">
                  <a:avLst>
                    <a:gd name="adj" fmla="val 50000"/>
                  </a:avLst>
                </a:prstGeom>
                <a:solidFill>
                  <a:srgbClr val="182B5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id="{5EF8AE7C-F826-FD9D-A747-2EC8B20C3F59}"/>
                  </a:ext>
                </a:extLst>
              </p:cNvPr>
              <p:cNvSpPr/>
              <p:nvPr/>
            </p:nvSpPr>
            <p:spPr>
              <a:xfrm>
                <a:off x="5749248" y="3205391"/>
                <a:ext cx="749026" cy="651114"/>
              </a:xfrm>
              <a:prstGeom prst="roundRect">
                <a:avLst/>
              </a:prstGeom>
              <a:solidFill>
                <a:srgbClr val="182B5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CBC0E1F-6321-D6B5-7EC5-F18B01B2624D}"/>
                  </a:ext>
                </a:extLst>
              </p:cNvPr>
              <p:cNvGrpSpPr/>
              <p:nvPr/>
            </p:nvGrpSpPr>
            <p:grpSpPr>
              <a:xfrm>
                <a:off x="5373311" y="4271914"/>
                <a:ext cx="1500900" cy="658393"/>
                <a:chOff x="5373311" y="4271914"/>
                <a:chExt cx="1500900" cy="658393"/>
              </a:xfrm>
            </p:grpSpPr>
            <p:sp>
              <p:nvSpPr>
                <p:cNvPr id="13" name="Rectangle: Rounded Corners 12">
                  <a:extLst>
                    <a:ext uri="{FF2B5EF4-FFF2-40B4-BE49-F238E27FC236}">
                      <a16:creationId xmlns:a16="http://schemas.microsoft.com/office/drawing/2014/main" id="{DCA74BDA-2A2A-2ED4-C3B6-2DC4F79F992B}"/>
                    </a:ext>
                  </a:extLst>
                </p:cNvPr>
                <p:cNvSpPr/>
                <p:nvPr/>
              </p:nvSpPr>
              <p:spPr>
                <a:xfrm>
                  <a:off x="5373311" y="4279193"/>
                  <a:ext cx="749026" cy="651114"/>
                </a:xfrm>
                <a:prstGeom prst="roundRect">
                  <a:avLst/>
                </a:prstGeom>
                <a:solidFill>
                  <a:srgbClr val="182B55"/>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28523CE-2858-2FE2-3B6C-9DE13D1C4EAC}"/>
                    </a:ext>
                  </a:extLst>
                </p:cNvPr>
                <p:cNvSpPr/>
                <p:nvPr/>
              </p:nvSpPr>
              <p:spPr>
                <a:xfrm>
                  <a:off x="6125185" y="4271914"/>
                  <a:ext cx="749026" cy="651114"/>
                </a:xfrm>
                <a:prstGeom prst="roundRect">
                  <a:avLst/>
                </a:prstGeom>
                <a:solidFill>
                  <a:srgbClr val="182B55"/>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Rounded Corners 14">
                <a:extLst>
                  <a:ext uri="{FF2B5EF4-FFF2-40B4-BE49-F238E27FC236}">
                    <a16:creationId xmlns:a16="http://schemas.microsoft.com/office/drawing/2014/main" id="{655933B3-FAFF-1AA2-0B51-D882ED15F251}"/>
                  </a:ext>
                </a:extLst>
              </p:cNvPr>
              <p:cNvSpPr/>
              <p:nvPr/>
            </p:nvSpPr>
            <p:spPr>
              <a:xfrm>
                <a:off x="5749248" y="4407852"/>
                <a:ext cx="749026" cy="651114"/>
              </a:xfrm>
              <a:prstGeom prst="roundRect">
                <a:avLst/>
              </a:prstGeom>
              <a:solidFill>
                <a:srgbClr val="182B5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5B39191-ECD7-0188-5B46-0A7956082DED}"/>
                  </a:ext>
                </a:extLst>
              </p:cNvPr>
              <p:cNvGrpSpPr/>
              <p:nvPr/>
            </p:nvGrpSpPr>
            <p:grpSpPr>
              <a:xfrm>
                <a:off x="5518895" y="3706505"/>
                <a:ext cx="1209733" cy="548640"/>
                <a:chOff x="5516590" y="3706505"/>
                <a:chExt cx="1209733" cy="548640"/>
              </a:xfrm>
            </p:grpSpPr>
            <p:sp>
              <p:nvSpPr>
                <p:cNvPr id="10" name="Oval 9">
                  <a:extLst>
                    <a:ext uri="{FF2B5EF4-FFF2-40B4-BE49-F238E27FC236}">
                      <a16:creationId xmlns:a16="http://schemas.microsoft.com/office/drawing/2014/main" id="{93C6D43C-1A92-3D88-3F69-321F8357A41D}"/>
                    </a:ext>
                  </a:extLst>
                </p:cNvPr>
                <p:cNvSpPr/>
                <p:nvPr/>
              </p:nvSpPr>
              <p:spPr>
                <a:xfrm>
                  <a:off x="6177683" y="3706505"/>
                  <a:ext cx="548640" cy="548640"/>
                </a:xfrm>
                <a:prstGeom prst="ellipse">
                  <a:avLst/>
                </a:prstGeom>
                <a:solidFill>
                  <a:srgbClr val="182B5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1AD93C-B555-76C5-5779-26C322409CD2}"/>
                    </a:ext>
                  </a:extLst>
                </p:cNvPr>
                <p:cNvSpPr/>
                <p:nvPr/>
              </p:nvSpPr>
              <p:spPr>
                <a:xfrm>
                  <a:off x="5516590" y="3706505"/>
                  <a:ext cx="548640" cy="548640"/>
                </a:xfrm>
                <a:prstGeom prst="ellipse">
                  <a:avLst/>
                </a:prstGeom>
                <a:solidFill>
                  <a:srgbClr val="182B5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B695E0C2-A821-8EAB-3996-A3B96EC02DFC}"/>
                  </a:ext>
                </a:extLst>
              </p:cNvPr>
              <p:cNvSpPr/>
              <p:nvPr/>
            </p:nvSpPr>
            <p:spPr>
              <a:xfrm>
                <a:off x="5849441" y="3856505"/>
                <a:ext cx="548640" cy="548640"/>
              </a:xfrm>
              <a:prstGeom prst="ellipse">
                <a:avLst/>
              </a:prstGeom>
              <a:solidFill>
                <a:srgbClr val="182B5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9B250C43-FCCC-BB2D-DC60-77339C3BD3EE}"/>
                </a:ext>
              </a:extLst>
            </p:cNvPr>
            <p:cNvSpPr/>
            <p:nvPr/>
          </p:nvSpPr>
          <p:spPr>
            <a:xfrm>
              <a:off x="3263812" y="4733615"/>
              <a:ext cx="1500900" cy="5019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a:extLst>
              <a:ext uri="{FF2B5EF4-FFF2-40B4-BE49-F238E27FC236}">
                <a16:creationId xmlns:a16="http://schemas.microsoft.com/office/drawing/2014/main" id="{C0B01876-7B63-33D2-D0DF-FF50859E91C9}"/>
              </a:ext>
            </a:extLst>
          </p:cNvPr>
          <p:cNvPicPr>
            <a:picLocks noChangeAspect="1"/>
          </p:cNvPicPr>
          <p:nvPr/>
        </p:nvPicPr>
        <p:blipFill>
          <a:blip r:embed="rId2"/>
          <a:srcRect b="18464"/>
          <a:stretch/>
        </p:blipFill>
        <p:spPr>
          <a:xfrm>
            <a:off x="5139691" y="2717428"/>
            <a:ext cx="1912618" cy="2447509"/>
          </a:xfrm>
          <a:prstGeom prst="rect">
            <a:avLst/>
          </a:prstGeom>
        </p:spPr>
      </p:pic>
    </p:spTree>
    <p:extLst>
      <p:ext uri="{BB962C8B-B14F-4D97-AF65-F5344CB8AC3E}">
        <p14:creationId xmlns:p14="http://schemas.microsoft.com/office/powerpoint/2010/main" val="334328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3C80CF-8454-1281-13A0-5302944F7F5A}"/>
              </a:ext>
            </a:extLst>
          </p:cNvPr>
          <p:cNvSpPr>
            <a:spLocks noGrp="1"/>
          </p:cNvSpPr>
          <p:nvPr>
            <p:ph type="title"/>
          </p:nvPr>
        </p:nvSpPr>
        <p:spPr>
          <a:xfrm>
            <a:off x="838200" y="365125"/>
            <a:ext cx="10515600" cy="1325563"/>
          </a:xfrm>
        </p:spPr>
        <p:txBody>
          <a:bodyPr/>
          <a:lstStyle/>
          <a:p>
            <a:r>
              <a:rPr lang="en-US" dirty="0"/>
              <a:t>How?</a:t>
            </a:r>
          </a:p>
        </p:txBody>
      </p:sp>
      <p:sp>
        <p:nvSpPr>
          <p:cNvPr id="7" name="Rectangle 6">
            <a:extLst>
              <a:ext uri="{FF2B5EF4-FFF2-40B4-BE49-F238E27FC236}">
                <a16:creationId xmlns:a16="http://schemas.microsoft.com/office/drawing/2014/main" id="{9F1BA97A-B108-4D4F-1559-D6487EA00318}"/>
              </a:ext>
            </a:extLst>
          </p:cNvPr>
          <p:cNvSpPr/>
          <p:nvPr/>
        </p:nvSpPr>
        <p:spPr>
          <a:xfrm>
            <a:off x="700098" y="5695147"/>
            <a:ext cx="3333982" cy="8309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2" name="Group 1">
            <a:extLst>
              <a:ext uri="{FF2B5EF4-FFF2-40B4-BE49-F238E27FC236}">
                <a16:creationId xmlns:a16="http://schemas.microsoft.com/office/drawing/2014/main" id="{FE99A596-F41D-CF9F-B98B-B129DC581DEB}"/>
              </a:ext>
            </a:extLst>
          </p:cNvPr>
          <p:cNvGrpSpPr/>
          <p:nvPr/>
        </p:nvGrpSpPr>
        <p:grpSpPr>
          <a:xfrm>
            <a:off x="2695594" y="4113234"/>
            <a:ext cx="1828800" cy="2379641"/>
            <a:chOff x="1261160" y="4146448"/>
            <a:chExt cx="1828800" cy="2379641"/>
          </a:xfrm>
        </p:grpSpPr>
        <p:sp>
          <p:nvSpPr>
            <p:cNvPr id="5" name="Rectangle 4" descr="Lock">
              <a:extLst>
                <a:ext uri="{FF2B5EF4-FFF2-40B4-BE49-F238E27FC236}">
                  <a16:creationId xmlns:a16="http://schemas.microsoft.com/office/drawing/2014/main" id="{8B3C0CC4-BC4E-E4C3-C1E7-C3DDB04DFC6A}"/>
                </a:ext>
              </a:extLst>
            </p:cNvPr>
            <p:cNvSpPr/>
            <p:nvPr/>
          </p:nvSpPr>
          <p:spPr>
            <a:xfrm>
              <a:off x="1425415" y="4146448"/>
              <a:ext cx="1500291" cy="150060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solidFill>
                  <a:srgbClr val="182B55"/>
                </a:solidFill>
              </a:endParaRPr>
            </a:p>
          </p:txBody>
        </p:sp>
        <p:sp>
          <p:nvSpPr>
            <p:cNvPr id="8" name="TextBox 7">
              <a:extLst>
                <a:ext uri="{FF2B5EF4-FFF2-40B4-BE49-F238E27FC236}">
                  <a16:creationId xmlns:a16="http://schemas.microsoft.com/office/drawing/2014/main" id="{28E9EF1D-CEDC-1950-2F1C-668D7E37A5BB}"/>
                </a:ext>
              </a:extLst>
            </p:cNvPr>
            <p:cNvSpPr txBox="1"/>
            <p:nvPr/>
          </p:nvSpPr>
          <p:spPr>
            <a:xfrm>
              <a:off x="1261160" y="5695147"/>
              <a:ext cx="1828800" cy="8309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rgbClr val="182B55"/>
                  </a:solidFill>
                </a:rPr>
                <a:t>Secure</a:t>
              </a:r>
            </a:p>
          </p:txBody>
        </p:sp>
      </p:grpSp>
      <p:sp>
        <p:nvSpPr>
          <p:cNvPr id="12" name="Rectangle 11">
            <a:extLst>
              <a:ext uri="{FF2B5EF4-FFF2-40B4-BE49-F238E27FC236}">
                <a16:creationId xmlns:a16="http://schemas.microsoft.com/office/drawing/2014/main" id="{618318BB-BB7E-E6BE-FF64-EE289E0CF976}"/>
              </a:ext>
            </a:extLst>
          </p:cNvPr>
          <p:cNvSpPr/>
          <p:nvPr/>
        </p:nvSpPr>
        <p:spPr>
          <a:xfrm>
            <a:off x="4429009" y="5695147"/>
            <a:ext cx="3333982" cy="8309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5" name="Group 14">
            <a:extLst>
              <a:ext uri="{FF2B5EF4-FFF2-40B4-BE49-F238E27FC236}">
                <a16:creationId xmlns:a16="http://schemas.microsoft.com/office/drawing/2014/main" id="{8B5A4B91-2C6B-59BD-E875-BCA99A99DFB4}"/>
              </a:ext>
            </a:extLst>
          </p:cNvPr>
          <p:cNvGrpSpPr/>
          <p:nvPr/>
        </p:nvGrpSpPr>
        <p:grpSpPr>
          <a:xfrm>
            <a:off x="5181600" y="4146448"/>
            <a:ext cx="1828800" cy="2379641"/>
            <a:chOff x="4723176" y="4146448"/>
            <a:chExt cx="1828800" cy="2379641"/>
          </a:xfrm>
        </p:grpSpPr>
        <p:sp>
          <p:nvSpPr>
            <p:cNvPr id="10" name="Rectangle 9" descr="Classroom">
              <a:extLst>
                <a:ext uri="{FF2B5EF4-FFF2-40B4-BE49-F238E27FC236}">
                  <a16:creationId xmlns:a16="http://schemas.microsoft.com/office/drawing/2014/main" id="{598528EB-5FAF-CC41-939A-A62D511A2BD0}"/>
                </a:ext>
              </a:extLst>
            </p:cNvPr>
            <p:cNvSpPr/>
            <p:nvPr/>
          </p:nvSpPr>
          <p:spPr>
            <a:xfrm>
              <a:off x="4887431" y="4146448"/>
              <a:ext cx="1500291" cy="150060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solidFill>
                  <a:srgbClr val="182B55"/>
                </a:solidFill>
              </a:endParaRPr>
            </a:p>
          </p:txBody>
        </p:sp>
        <p:sp>
          <p:nvSpPr>
            <p:cNvPr id="13" name="TextBox 12">
              <a:extLst>
                <a:ext uri="{FF2B5EF4-FFF2-40B4-BE49-F238E27FC236}">
                  <a16:creationId xmlns:a16="http://schemas.microsoft.com/office/drawing/2014/main" id="{935253BD-A760-C876-EC4E-DA1E5D7E748E}"/>
                </a:ext>
              </a:extLst>
            </p:cNvPr>
            <p:cNvSpPr txBox="1"/>
            <p:nvPr/>
          </p:nvSpPr>
          <p:spPr>
            <a:xfrm>
              <a:off x="4723176" y="5695147"/>
              <a:ext cx="1828800" cy="8309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rgbClr val="182B55"/>
                  </a:solidFill>
                </a:rPr>
                <a:t>Educate</a:t>
              </a:r>
            </a:p>
          </p:txBody>
        </p:sp>
      </p:grpSp>
      <p:sp>
        <p:nvSpPr>
          <p:cNvPr id="20" name="Rectangle 19">
            <a:extLst>
              <a:ext uri="{FF2B5EF4-FFF2-40B4-BE49-F238E27FC236}">
                <a16:creationId xmlns:a16="http://schemas.microsoft.com/office/drawing/2014/main" id="{131C8DF0-6857-AE96-0562-684FA30FDB03}"/>
              </a:ext>
            </a:extLst>
          </p:cNvPr>
          <p:cNvSpPr/>
          <p:nvPr/>
        </p:nvSpPr>
        <p:spPr>
          <a:xfrm>
            <a:off x="8157920" y="5695147"/>
            <a:ext cx="3333982" cy="8309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3" name="Group 2">
            <a:extLst>
              <a:ext uri="{FF2B5EF4-FFF2-40B4-BE49-F238E27FC236}">
                <a16:creationId xmlns:a16="http://schemas.microsoft.com/office/drawing/2014/main" id="{FC392424-6DA2-39F2-A5B7-31CAFBA8FC40}"/>
              </a:ext>
            </a:extLst>
          </p:cNvPr>
          <p:cNvGrpSpPr/>
          <p:nvPr/>
        </p:nvGrpSpPr>
        <p:grpSpPr>
          <a:xfrm>
            <a:off x="7831860" y="4113234"/>
            <a:ext cx="1828800" cy="2379641"/>
            <a:chOff x="8452088" y="4146448"/>
            <a:chExt cx="1828800" cy="2379641"/>
          </a:xfrm>
        </p:grpSpPr>
        <p:sp>
          <p:nvSpPr>
            <p:cNvPr id="18" name="Rectangle 17" descr="Television">
              <a:extLst>
                <a:ext uri="{FF2B5EF4-FFF2-40B4-BE49-F238E27FC236}">
                  <a16:creationId xmlns:a16="http://schemas.microsoft.com/office/drawing/2014/main" id="{BE654287-E746-6E0D-CC21-E9698AB2F829}"/>
                </a:ext>
              </a:extLst>
            </p:cNvPr>
            <p:cNvSpPr/>
            <p:nvPr/>
          </p:nvSpPr>
          <p:spPr>
            <a:xfrm>
              <a:off x="8616343" y="4146448"/>
              <a:ext cx="1500291" cy="150060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solidFill>
                  <a:srgbClr val="182B55"/>
                </a:solidFill>
              </a:endParaRPr>
            </a:p>
          </p:txBody>
        </p:sp>
        <p:sp>
          <p:nvSpPr>
            <p:cNvPr id="21" name="TextBox 20">
              <a:extLst>
                <a:ext uri="{FF2B5EF4-FFF2-40B4-BE49-F238E27FC236}">
                  <a16:creationId xmlns:a16="http://schemas.microsoft.com/office/drawing/2014/main" id="{C1D9FF8A-628E-EAF4-D883-6681E9CFA396}"/>
                </a:ext>
              </a:extLst>
            </p:cNvPr>
            <p:cNvSpPr txBox="1"/>
            <p:nvPr/>
          </p:nvSpPr>
          <p:spPr>
            <a:xfrm>
              <a:off x="8452088" y="5695147"/>
              <a:ext cx="1828800" cy="8309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rgbClr val="182B55"/>
                  </a:solidFill>
                </a:rPr>
                <a:t>Monitor</a:t>
              </a:r>
            </a:p>
          </p:txBody>
        </p:sp>
      </p:grpSp>
      <p:sp>
        <p:nvSpPr>
          <p:cNvPr id="25" name="TextBox 24">
            <a:extLst>
              <a:ext uri="{FF2B5EF4-FFF2-40B4-BE49-F238E27FC236}">
                <a16:creationId xmlns:a16="http://schemas.microsoft.com/office/drawing/2014/main" id="{CB028899-8C4E-FEF9-03EC-E769700D2E9D}"/>
              </a:ext>
            </a:extLst>
          </p:cNvPr>
          <p:cNvSpPr txBox="1"/>
          <p:nvPr/>
        </p:nvSpPr>
        <p:spPr>
          <a:xfrm>
            <a:off x="4724398" y="2915683"/>
            <a:ext cx="2743200" cy="646331"/>
          </a:xfrm>
          <a:prstGeom prst="rect">
            <a:avLst/>
          </a:prstGeom>
          <a:noFill/>
        </p:spPr>
        <p:txBody>
          <a:bodyPr wrap="square">
            <a:spAutoFit/>
          </a:bodyPr>
          <a:lstStyle/>
          <a:p>
            <a:pPr algn="ctr"/>
            <a:r>
              <a:rPr lang="en-US" sz="3600" dirty="0">
                <a:solidFill>
                  <a:srgbClr val="182B55"/>
                </a:solidFill>
              </a:rPr>
              <a:t>Encourage</a:t>
            </a:r>
          </a:p>
        </p:txBody>
      </p:sp>
      <p:sp>
        <p:nvSpPr>
          <p:cNvPr id="26" name="Left Brace 25">
            <a:extLst>
              <a:ext uri="{FF2B5EF4-FFF2-40B4-BE49-F238E27FC236}">
                <a16:creationId xmlns:a16="http://schemas.microsoft.com/office/drawing/2014/main" id="{775000FA-8A54-C044-5827-1056A94EA848}"/>
              </a:ext>
            </a:extLst>
          </p:cNvPr>
          <p:cNvSpPr/>
          <p:nvPr/>
        </p:nvSpPr>
        <p:spPr>
          <a:xfrm rot="5400000">
            <a:off x="5897568" y="383358"/>
            <a:ext cx="725372" cy="6800811"/>
          </a:xfrm>
          <a:prstGeom prst="leftBrace">
            <a:avLst>
              <a:gd name="adj1" fmla="val 8333"/>
              <a:gd name="adj2" fmla="val 52399"/>
            </a:avLst>
          </a:prstGeom>
          <a:noFill/>
          <a:ln>
            <a:solidFill>
              <a:srgbClr val="182B5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182B55"/>
              </a:solidFill>
            </a:endParaRPr>
          </a:p>
        </p:txBody>
      </p:sp>
      <p:pic>
        <p:nvPicPr>
          <p:cNvPr id="6" name="Picture 5">
            <a:extLst>
              <a:ext uri="{FF2B5EF4-FFF2-40B4-BE49-F238E27FC236}">
                <a16:creationId xmlns:a16="http://schemas.microsoft.com/office/drawing/2014/main" id="{0DD1CCF5-08E2-ED70-0DDE-3789A88E406B}"/>
              </a:ext>
            </a:extLst>
          </p:cNvPr>
          <p:cNvPicPr>
            <a:picLocks noChangeAspect="1"/>
          </p:cNvPicPr>
          <p:nvPr/>
        </p:nvPicPr>
        <p:blipFill>
          <a:blip r:embed="rId8"/>
          <a:srcRect b="18464"/>
          <a:stretch/>
        </p:blipFill>
        <p:spPr>
          <a:xfrm>
            <a:off x="5609442" y="1792638"/>
            <a:ext cx="973115" cy="1245261"/>
          </a:xfrm>
          <a:prstGeom prst="rect">
            <a:avLst/>
          </a:prstGeom>
        </p:spPr>
      </p:pic>
    </p:spTree>
    <p:extLst>
      <p:ext uri="{BB962C8B-B14F-4D97-AF65-F5344CB8AC3E}">
        <p14:creationId xmlns:p14="http://schemas.microsoft.com/office/powerpoint/2010/main" val="301007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D108-8D7B-8F53-C0FC-0A383C75B621}"/>
              </a:ext>
            </a:extLst>
          </p:cNvPr>
          <p:cNvSpPr>
            <a:spLocks noGrp="1"/>
          </p:cNvSpPr>
          <p:nvPr>
            <p:ph type="title"/>
          </p:nvPr>
        </p:nvSpPr>
        <p:spPr/>
        <p:txBody>
          <a:bodyPr/>
          <a:lstStyle/>
          <a:p>
            <a:r>
              <a:rPr lang="en-US" dirty="0"/>
              <a:t>What Can We Affect?</a:t>
            </a:r>
          </a:p>
        </p:txBody>
      </p:sp>
      <p:sp>
        <p:nvSpPr>
          <p:cNvPr id="3" name="Content Placeholder 2">
            <a:extLst>
              <a:ext uri="{FF2B5EF4-FFF2-40B4-BE49-F238E27FC236}">
                <a16:creationId xmlns:a16="http://schemas.microsoft.com/office/drawing/2014/main" id="{FF9149D9-D7F1-E1D7-8301-D7A82EE4C931}"/>
              </a:ext>
            </a:extLst>
          </p:cNvPr>
          <p:cNvSpPr>
            <a:spLocks noGrp="1"/>
          </p:cNvSpPr>
          <p:nvPr>
            <p:ph idx="1"/>
          </p:nvPr>
        </p:nvSpPr>
        <p:spPr/>
        <p:txBody>
          <a:bodyPr/>
          <a:lstStyle/>
          <a:p>
            <a:r>
              <a:rPr lang="en-US" dirty="0"/>
              <a:t>ID challenges for industry working with government</a:t>
            </a:r>
          </a:p>
          <a:p>
            <a:pPr lvl="1"/>
            <a:r>
              <a:rPr lang="en-US" dirty="0"/>
              <a:t>Laws</a:t>
            </a:r>
          </a:p>
          <a:p>
            <a:pPr lvl="1"/>
            <a:r>
              <a:rPr lang="en-US" dirty="0"/>
              <a:t>Boundaries</a:t>
            </a:r>
          </a:p>
          <a:p>
            <a:pPr lvl="1"/>
            <a:r>
              <a:rPr lang="en-US" dirty="0"/>
              <a:t>Opportunities for authorization language.  Make it easier for us to support national security</a:t>
            </a:r>
          </a:p>
          <a:p>
            <a:pPr lvl="1"/>
            <a:r>
              <a:rPr lang="en-US" dirty="0"/>
              <a:t>Consistencies/Common Rules</a:t>
            </a:r>
          </a:p>
          <a:p>
            <a:r>
              <a:rPr lang="en-US" dirty="0"/>
              <a:t>ID what is useful</a:t>
            </a:r>
          </a:p>
          <a:p>
            <a:r>
              <a:rPr lang="en-US" dirty="0"/>
              <a:t>ID priorities</a:t>
            </a:r>
          </a:p>
        </p:txBody>
      </p:sp>
    </p:spTree>
    <p:extLst>
      <p:ext uri="{BB962C8B-B14F-4D97-AF65-F5344CB8AC3E}">
        <p14:creationId xmlns:p14="http://schemas.microsoft.com/office/powerpoint/2010/main" val="1202328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2854</TotalTime>
  <Words>475</Words>
  <Application>Microsoft Macintosh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Helvetica Neue LT Std 85 Heavy</vt:lpstr>
      <vt:lpstr>HelveticaNeueLTStd-BdCn</vt:lpstr>
      <vt:lpstr>HelveticaNeueLTStd-Roman</vt:lpstr>
      <vt:lpstr>Office Theme</vt:lpstr>
      <vt:lpstr>Bob Kleinhample, CMSP, President, PioneerSim, Moderator   Paul Graham, Ph.D., Director of Applied Innovations, DEVCOM SC UARC (ICT)   Brian Stensrud, Ph.D., Technical Fellow, Artificial Intelligence, CAE USA</vt:lpstr>
      <vt:lpstr>Executive Order on AI Removing Barriers to American Leadership in Artificial Intelligence</vt:lpstr>
      <vt:lpstr>   Brian Stensrud, Ph.D., Technical Fellow, Artificial Intelligence, CAE USA</vt:lpstr>
      <vt:lpstr>Survey Insights</vt:lpstr>
      <vt:lpstr> Paul Graham, Ph.D., Director of Applied Innovations, DEVCOM SC UARC (ICT)   </vt:lpstr>
      <vt:lpstr>AI Policy in one word</vt:lpstr>
      <vt:lpstr>How?</vt:lpstr>
      <vt:lpstr>What Can We Affect?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fritter</dc:creator>
  <cp:lastModifiedBy>Bob Kleinhample</cp:lastModifiedBy>
  <cp:revision>50</cp:revision>
  <dcterms:created xsi:type="dcterms:W3CDTF">2021-06-03T22:48:05Z</dcterms:created>
  <dcterms:modified xsi:type="dcterms:W3CDTF">2025-02-14T19:47:43Z</dcterms:modified>
</cp:coreProperties>
</file>