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71" r:id="rId4"/>
    <p:sldId id="269" r:id="rId5"/>
    <p:sldId id="266" r:id="rId6"/>
    <p:sldId id="270" r:id="rId7"/>
    <p:sldId id="257" r:id="rId8"/>
    <p:sldId id="260" r:id="rId9"/>
    <p:sldId id="258" r:id="rId10"/>
    <p:sldId id="264" r:id="rId11"/>
    <p:sldId id="259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182" autoAdjust="0"/>
  </p:normalViewPr>
  <p:slideViewPr>
    <p:cSldViewPr snapToGrid="0">
      <p:cViewPr varScale="1">
        <p:scale>
          <a:sx n="106" d="100"/>
          <a:sy n="106" d="100"/>
        </p:scale>
        <p:origin x="18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70D97-61B3-4664-9CF4-5589D79ACA1B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F8916-D28C-4F48-AAE6-6ECCA127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4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44F09-DEA3-1DA1-F16A-DD34B344C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514178"/>
            <a:ext cx="9144000" cy="11096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84" y="5644660"/>
            <a:ext cx="9020908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E550-44BB-4D4B-B45F-F4240B942704}" type="datetime4">
              <a:rPr lang="en-US" smtClean="0"/>
              <a:t>June 5, 2025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0BFD5-EBE3-3D5F-8C24-78394898DF2C}"/>
              </a:ext>
            </a:extLst>
          </p:cNvPr>
          <p:cNvSpPr txBox="1"/>
          <p:nvPr userDrawn="1"/>
        </p:nvSpPr>
        <p:spPr>
          <a:xfrm>
            <a:off x="0" y="-279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1242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8743"/>
            <a:ext cx="7886700" cy="54194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4"/>
            <a:ext cx="7886700" cy="46543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7D7F5-5A89-59AA-9A64-7E6F75869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2F7754-4B95-D59E-1394-FD8C42A292F8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13CA0B7C-BE3C-BF98-442F-E51497A6D430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7C97E6-B1C4-8757-7CC0-01753514CC16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7216C2-0850-BFF1-8B02-0AA93CC70065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B81EA-B3A5-D336-C44A-79583C7FC9C0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06493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51790"/>
            <a:ext cx="1971675" cy="52929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51792"/>
            <a:ext cx="5800725" cy="5292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2A17E-D02D-E005-E512-E0CDD1985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70C309-6C8E-89DB-84DD-EFD8F5BF70AE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9D91F618-20FE-D0FA-AF34-B3B9E84FC1AA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7B9CEA-9F4B-28AB-502B-3729CE56ADEF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7156C-19BE-76A9-3F9E-C41639473575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B57842-F7A8-4FE9-F565-5ECDD63CA93F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3986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8743"/>
            <a:ext cx="7886700" cy="54194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67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197" y="6583799"/>
            <a:ext cx="2057400" cy="274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3B4AF-3794-F18D-3C84-4A11BE69D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A28E85D-2345-6928-B23D-BF92A359C8A1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7801DD-5244-7AF5-57BD-06DA5475AA1C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04F479-F108-E530-E09A-2062DD562E9E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B4D0B-BCEC-EB41-528D-A2530FD17F3B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1498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8904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769D0-F19A-CF4C-CBAD-DEC1A583B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3BAB55-B57F-E08C-0DB6-976F7C3D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9197" y="6583799"/>
            <a:ext cx="2057400" cy="2742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C1E7DBD-B606-909A-61B0-50941CDDA7DB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8FFE4-3EEC-EEBB-E69C-EFE12458D3AB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A4894-9541-986D-84CF-91032E788196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59CC8-B46C-E885-955B-1438EFB331C0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14168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8743"/>
            <a:ext cx="7886700" cy="54194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6630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630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6A45A-7414-8B9E-D934-9D8893D450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A2761B-FF58-1D5F-20E3-6CC2A59C4276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4D1A804F-CE79-F81C-8E5D-8D9A85BC9CB1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6909A-1128-9CBB-2BCF-A618B2DB48FE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EED6C-4E05-EA30-67C5-2CABF4F8B114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36C1DE-842E-3066-A4CA-9F61DDF0FF0A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74263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6043"/>
            <a:ext cx="7886700" cy="55464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97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3887391" cy="3974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D8A0C-FE2B-A033-6E56-B638F4948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8718436-EA4F-1348-1C1C-5B03E9C5A09D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D4E5A88A-B737-5C43-2343-97C5990E6AED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2E4B4A-4026-7F4E-4C2B-59AE9A203C13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129B5-2802-2438-D208-0E56ECEF751B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FDA296-4161-B68A-C90D-FB027CC44442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17899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1792"/>
            <a:ext cx="7886700" cy="53889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0525F-7361-8902-39AD-29C9BBBAA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69727A-92FE-C3B2-FF2E-9D0F30286BDB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E98E10FD-7E93-A746-D5B7-A94D7CD04723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9982F-4EF3-27EE-09FE-10CF4DF826EC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BEC93-8751-CE24-8FD3-A2082D023797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3EBF8-6766-CE2E-8BA5-EF447E4AD8D5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0684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CADFC-2D24-141D-CE20-0527904A8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248EC-4F18-A3AA-A363-B6D5C81C953C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11895A4-F2B2-CECE-2E6E-7088C00560B6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E45E6-AFDD-0717-066C-060A051C8FA8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152F7-366F-EA12-F323-A1120E3BFE4C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79BEF-D5B0-88EC-410F-9B0F22691879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877785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5850"/>
            <a:ext cx="2949178" cy="971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85850"/>
            <a:ext cx="4629150" cy="54028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431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70533-EB06-02AE-0C0B-68DF37CF9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76BF43-C1D7-48B4-0A87-92FFF2D9921E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9220A4C-0FAB-4390-5E93-77141C7724C3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E1FD5-672E-81E6-E8C9-8E48908BD7EA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1D18A-E8A7-3A66-51F2-2FC5D088388B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4533F3-6E2F-74D5-94B7-EE9613CC5BA4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3063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5850"/>
            <a:ext cx="2949178" cy="971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85850"/>
            <a:ext cx="4629150" cy="539408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399"/>
            <a:ext cx="2949178" cy="44225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80C3C-853D-A9DF-9F0F-49693D78A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5"/>
            <a:ext cx="9144000" cy="97155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EA46A7-DB2C-1FB5-A133-BBF6B1A31242}"/>
              </a:ext>
            </a:extLst>
          </p:cNvPr>
          <p:cNvSpPr txBox="1">
            <a:spLocks/>
          </p:cNvSpPr>
          <p:nvPr userDrawn="1"/>
        </p:nvSpPr>
        <p:spPr>
          <a:xfrm>
            <a:off x="7019197" y="6583799"/>
            <a:ext cx="2057400" cy="274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280D01-7A53-4DF5-BD22-ECAAAD44D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A82F23F4-6B41-1BE6-FE13-8E640D4FBEE9}"/>
              </a:ext>
            </a:extLst>
          </p:cNvPr>
          <p:cNvSpPr/>
          <p:nvPr userDrawn="1"/>
        </p:nvSpPr>
        <p:spPr>
          <a:xfrm>
            <a:off x="0" y="6583799"/>
            <a:ext cx="9144000" cy="274201"/>
          </a:xfrm>
          <a:prstGeom prst="flowChartProcess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49CC0C-58CD-DE86-0385-7F8BBEC5DBB4}"/>
              </a:ext>
            </a:extLst>
          </p:cNvPr>
          <p:cNvSpPr txBox="1"/>
          <p:nvPr userDrawn="1"/>
        </p:nvSpPr>
        <p:spPr>
          <a:xfrm>
            <a:off x="5928951" y="6583799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Program Manager Training Systems     |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21C93-E41A-EE2C-8965-D1AE850E364A}"/>
              </a:ext>
            </a:extLst>
          </p:cNvPr>
          <p:cNvSpPr txBox="1"/>
          <p:nvPr userDrawn="1"/>
        </p:nvSpPr>
        <p:spPr>
          <a:xfrm>
            <a:off x="0" y="-279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Franklin Gothic Book" panose="020B0503020102020204" pitchFamily="34" charset="0"/>
              </a:rPr>
              <a:t>UNCLASSIFIED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EB5ED-A60C-C0E6-2C22-26AB8B5CD656}"/>
              </a:ext>
            </a:extLst>
          </p:cNvPr>
          <p:cNvSpPr txBox="1"/>
          <p:nvPr userDrawn="1"/>
        </p:nvSpPr>
        <p:spPr>
          <a:xfrm>
            <a:off x="1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80172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461FCD-23D8-424A-8D99-FAA28D06A688}" type="datetime4">
              <a:rPr lang="en-US" smtClean="0"/>
              <a:t>June 5,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280D01-7A53-4DF5-BD22-ECAAAD44D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97C9-5E7B-7080-DA8D-603418B1E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TRAINING &amp; SIMULATION </a:t>
            </a:r>
            <a:br>
              <a:rPr lang="en-US" sz="3600" b="1" dirty="0"/>
            </a:br>
            <a:r>
              <a:rPr lang="en-US" sz="3600" b="1" dirty="0"/>
              <a:t>INDUSTRY SYMPOSIUM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D79EF-C6F2-332A-ABE9-68B2061FE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84" y="5506116"/>
            <a:ext cx="9020908" cy="36512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COL MARCUS J. REYNOLDS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0F103-5E7D-8E92-708E-837E2F01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98526"/>
            <a:ext cx="4413737" cy="365125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June 17, 2025</a:t>
            </a:r>
          </a:p>
        </p:txBody>
      </p:sp>
    </p:spTree>
    <p:extLst>
      <p:ext uri="{BB962C8B-B14F-4D97-AF65-F5344CB8AC3E}">
        <p14:creationId xmlns:p14="http://schemas.microsoft.com/office/powerpoint/2010/main" val="77107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A39FF6-E63A-4E3D-782E-A7FF33968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1019746"/>
            <a:ext cx="8638781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1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old&#10;&#10;AI-generated content may be incorrect.">
            <a:extLst>
              <a:ext uri="{FF2B5EF4-FFF2-40B4-BE49-F238E27FC236}">
                <a16:creationId xmlns:a16="http://schemas.microsoft.com/office/drawing/2014/main" id="{63E5FB8C-A3C1-7489-49E2-FAB74F21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7" t="2908" r="-7027" b="-199"/>
          <a:stretch/>
        </p:blipFill>
        <p:spPr>
          <a:xfrm>
            <a:off x="-655782" y="988291"/>
            <a:ext cx="10431809" cy="5624946"/>
          </a:xfrm>
          <a:prstGeom prst="rect">
            <a:avLst/>
          </a:prstGeom>
        </p:spPr>
      </p:pic>
      <p:pic>
        <p:nvPicPr>
          <p:cNvPr id="6" name="Picture 5" descr="Logo&#10;&#10;AI-generated content may be incorrect.">
            <a:extLst>
              <a:ext uri="{FF2B5EF4-FFF2-40B4-BE49-F238E27FC236}">
                <a16:creationId xmlns:a16="http://schemas.microsoft.com/office/drawing/2014/main" id="{56D16363-B47D-1840-1D32-C4C2C15C6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4922982"/>
            <a:ext cx="1985818" cy="16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1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249197-ECD3-A57C-BDDF-38E710F78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8" y="1009110"/>
            <a:ext cx="8949704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2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old&#10;&#10;AI-generated content may be incorrect.">
            <a:extLst>
              <a:ext uri="{FF2B5EF4-FFF2-40B4-BE49-F238E27FC236}">
                <a16:creationId xmlns:a16="http://schemas.microsoft.com/office/drawing/2014/main" id="{63E5FB8C-A3C1-7489-49E2-FAB74F21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7" t="2908" r="-7027" b="-199"/>
          <a:stretch/>
        </p:blipFill>
        <p:spPr>
          <a:xfrm>
            <a:off x="-655782" y="988291"/>
            <a:ext cx="10431809" cy="5624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D77B45-673F-5E3B-043A-F6902E406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380"/>
            <a:ext cx="9144000" cy="6050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0E9F1-BE75-4745-6631-BDF26980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582" y="3800764"/>
            <a:ext cx="1694835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EFA0E-272E-B564-E6A6-11D7E954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387"/>
            <a:ext cx="9144000" cy="56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90631-87AC-99A9-0C5B-2014D1004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289"/>
            <a:ext cx="9144000" cy="538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8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47A95-1DE0-04FA-5A81-72D9C49CF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141"/>
            <a:ext cx="9144000" cy="54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BF57B87-B3C6-5D2C-EACD-FB9C40524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166"/>
            <a:ext cx="9144000" cy="55926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2CDC3-4B86-B8AC-5E01-67C2F0FB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0D01-7A53-4DF5-BD22-ECAAAD44DA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59CB6C-8180-22F8-AF1B-078F314090B6}"/>
              </a:ext>
            </a:extLst>
          </p:cNvPr>
          <p:cNvSpPr/>
          <p:nvPr/>
        </p:nvSpPr>
        <p:spPr>
          <a:xfrm>
            <a:off x="0" y="991167"/>
            <a:ext cx="9144000" cy="5592632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E0335-08D4-87A6-80B3-12BB6828D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51" y="2666105"/>
            <a:ext cx="1306771" cy="1340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2DE365-6E63-8270-BA39-1A0E030E1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34" y="2666105"/>
            <a:ext cx="1326719" cy="134074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CC37A2-C7FA-5497-F837-7A455B525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01535"/>
              </p:ext>
            </p:extLst>
          </p:nvPr>
        </p:nvGraphicFramePr>
        <p:xfrm>
          <a:off x="81387" y="4289534"/>
          <a:ext cx="4562500" cy="1577299"/>
        </p:xfrm>
        <a:graphic>
          <a:graphicData uri="http://schemas.openxmlformats.org/drawingml/2006/table">
            <a:tbl>
              <a:tblPr firstRow="1" bandRow="1"/>
              <a:tblGrid>
                <a:gridCol w="750490">
                  <a:extLst>
                    <a:ext uri="{9D8B030D-6E8A-4147-A177-3AD203B41FA5}">
                      <a16:colId xmlns:a16="http://schemas.microsoft.com/office/drawing/2014/main" val="2547499028"/>
                    </a:ext>
                  </a:extLst>
                </a:gridCol>
                <a:gridCol w="635335">
                  <a:extLst>
                    <a:ext uri="{9D8B030D-6E8A-4147-A177-3AD203B41FA5}">
                      <a16:colId xmlns:a16="http://schemas.microsoft.com/office/drawing/2014/main" val="971021180"/>
                    </a:ext>
                  </a:extLst>
                </a:gridCol>
                <a:gridCol w="635335">
                  <a:extLst>
                    <a:ext uri="{9D8B030D-6E8A-4147-A177-3AD203B41FA5}">
                      <a16:colId xmlns:a16="http://schemas.microsoft.com/office/drawing/2014/main" val="605072944"/>
                    </a:ext>
                  </a:extLst>
                </a:gridCol>
                <a:gridCol w="635335">
                  <a:extLst>
                    <a:ext uri="{9D8B030D-6E8A-4147-A177-3AD203B41FA5}">
                      <a16:colId xmlns:a16="http://schemas.microsoft.com/office/drawing/2014/main" val="1036864131"/>
                    </a:ext>
                  </a:extLst>
                </a:gridCol>
                <a:gridCol w="635335">
                  <a:extLst>
                    <a:ext uri="{9D8B030D-6E8A-4147-A177-3AD203B41FA5}">
                      <a16:colId xmlns:a16="http://schemas.microsoft.com/office/drawing/2014/main" val="1077501077"/>
                    </a:ext>
                  </a:extLst>
                </a:gridCol>
                <a:gridCol w="635335">
                  <a:extLst>
                    <a:ext uri="{9D8B030D-6E8A-4147-A177-3AD203B41FA5}">
                      <a16:colId xmlns:a16="http://schemas.microsoft.com/office/drawing/2014/main" val="3712312251"/>
                    </a:ext>
                  </a:extLst>
                </a:gridCol>
                <a:gridCol w="635335">
                  <a:extLst>
                    <a:ext uri="{9D8B030D-6E8A-4147-A177-3AD203B41FA5}">
                      <a16:colId xmlns:a16="http://schemas.microsoft.com/office/drawing/2014/main" val="3929652488"/>
                    </a:ext>
                  </a:extLst>
                </a:gridCol>
              </a:tblGrid>
              <a:tr h="373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ACAT</a:t>
                      </a:r>
                      <a:endParaRPr lang="en-US" sz="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Pre-MDD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Post-MDD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EMD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P&amp;D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O&amp;S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18201"/>
                  </a:ext>
                </a:extLst>
              </a:tr>
              <a:tr h="335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5*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71837"/>
                  </a:ext>
                </a:extLst>
              </a:tr>
              <a:tr h="531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AAP +Other Pre JCIDS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98552"/>
                  </a:ext>
                </a:extLst>
              </a:tr>
              <a:tr h="3359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9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80920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44EF5BE-D238-3F6E-4881-4A5B450F35FC}"/>
              </a:ext>
            </a:extLst>
          </p:cNvPr>
          <p:cNvGrpSpPr/>
          <p:nvPr/>
        </p:nvGrpSpPr>
        <p:grpSpPr>
          <a:xfrm>
            <a:off x="38277" y="1246257"/>
            <a:ext cx="4605610" cy="2525661"/>
            <a:chOff x="38439" y="1305020"/>
            <a:chExt cx="4605610" cy="26563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BE0640-61B2-6995-9D16-BC9689C69F5C}"/>
                </a:ext>
              </a:extLst>
            </p:cNvPr>
            <p:cNvSpPr/>
            <p:nvPr/>
          </p:nvSpPr>
          <p:spPr>
            <a:xfrm>
              <a:off x="38440" y="1439437"/>
              <a:ext cx="3800627" cy="60803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5E769D-6081-ABED-A8EB-251DDD3EC169}"/>
                </a:ext>
              </a:extLst>
            </p:cNvPr>
            <p:cNvSpPr/>
            <p:nvPr/>
          </p:nvSpPr>
          <p:spPr>
            <a:xfrm>
              <a:off x="38439" y="2279881"/>
              <a:ext cx="3885457" cy="60803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1335C7-D3B5-8CB9-2044-760DD393DB78}"/>
                </a:ext>
              </a:extLst>
            </p:cNvPr>
            <p:cNvSpPr/>
            <p:nvPr/>
          </p:nvSpPr>
          <p:spPr>
            <a:xfrm>
              <a:off x="38439" y="3120326"/>
              <a:ext cx="4008628" cy="79039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271A49F-819B-883F-15DB-88BE3C535217}"/>
                </a:ext>
              </a:extLst>
            </p:cNvPr>
            <p:cNvSpPr/>
            <p:nvPr/>
          </p:nvSpPr>
          <p:spPr>
            <a:xfrm>
              <a:off x="3731845" y="1305020"/>
              <a:ext cx="912044" cy="954442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C09B6D-B696-374A-C1E2-D73E4A6DFF4D}"/>
                </a:ext>
              </a:extLst>
            </p:cNvPr>
            <p:cNvSpPr/>
            <p:nvPr/>
          </p:nvSpPr>
          <p:spPr>
            <a:xfrm>
              <a:off x="81387" y="1630426"/>
              <a:ext cx="3626314" cy="315608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marL="0" marR="0" lvl="0" indent="0" algn="l" defTabSz="3000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138 Marines, Civilians  &amp; Contractors </a:t>
              </a:r>
              <a:endPara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A476FE-314F-B3C7-300E-57847F02B0CB}"/>
                </a:ext>
              </a:extLst>
            </p:cNvPr>
            <p:cNvSpPr/>
            <p:nvPr/>
          </p:nvSpPr>
          <p:spPr>
            <a:xfrm>
              <a:off x="81388" y="2451383"/>
              <a:ext cx="3400290" cy="315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000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Located in 5 States; Japan &amp; Guam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55C649-4B4E-761A-8BE4-4A689F119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459" y="1401219"/>
              <a:ext cx="780817" cy="742344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ED2968-DB32-89B9-5FEE-BB6574AB18A1}"/>
                </a:ext>
              </a:extLst>
            </p:cNvPr>
            <p:cNvSpPr/>
            <p:nvPr/>
          </p:nvSpPr>
          <p:spPr>
            <a:xfrm>
              <a:off x="3732005" y="2116293"/>
              <a:ext cx="912044" cy="954442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435769-2432-A633-0234-4A8BF1710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637" y="2238084"/>
              <a:ext cx="716780" cy="716780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69792CD-988F-4C1C-85CD-901EFDD4E9D4}"/>
                </a:ext>
              </a:extLst>
            </p:cNvPr>
            <p:cNvSpPr/>
            <p:nvPr/>
          </p:nvSpPr>
          <p:spPr>
            <a:xfrm>
              <a:off x="3731845" y="3006912"/>
              <a:ext cx="912044" cy="954442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9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529D40-669A-D373-EF4F-957A66734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633" y="3093285"/>
              <a:ext cx="790469" cy="79046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2E5905-AF83-CCCF-F2D1-F743DAD1D07C}"/>
                </a:ext>
              </a:extLst>
            </p:cNvPr>
            <p:cNvSpPr/>
            <p:nvPr/>
          </p:nvSpPr>
          <p:spPr>
            <a:xfrm>
              <a:off x="124960" y="3158212"/>
              <a:ext cx="3473373" cy="78780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3000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~ $368.5 </a:t>
              </a: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Annually ($1.9B FYDP </a:t>
              </a: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FY24-28)</a:t>
              </a:r>
            </a:p>
            <a:p>
              <a:pPr marL="0" marR="0" lvl="0" indent="0" algn="ctr" defTabSz="3000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(FY 24)RDT&amp;E $26.1M; PMC $88.9M;</a:t>
              </a:r>
            </a:p>
            <a:p>
              <a:pPr marL="0" marR="0" lvl="0" indent="0" algn="ctr" defTabSz="300038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+mn-ea"/>
                  <a:cs typeface="Arial"/>
                </a:rPr>
                <a:t>OMMC $5.2M; OCF $248.3M</a:t>
              </a:r>
              <a:endParaRPr kumimoji="0" lang="en-US" sz="135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CE356EC-E767-9762-5AD5-1608E6ED90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964" y="2671690"/>
            <a:ext cx="1333521" cy="133407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CBA7483-18CB-DF6E-FB1D-F63FBD2F99F8}"/>
              </a:ext>
            </a:extLst>
          </p:cNvPr>
          <p:cNvSpPr/>
          <p:nvPr/>
        </p:nvSpPr>
        <p:spPr>
          <a:xfrm>
            <a:off x="4921367" y="4283613"/>
            <a:ext cx="4119073" cy="156963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Portfolio CLS Efforts* –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GTSS East (~$40M), GTSS West (~$22M), GTSS CONUS, GTSS OCONUS (~$15M), RP/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IIT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SME      Consolidation (~$14M), MTSS (~$245M), </a:t>
            </a:r>
            <a:r>
              <a:rPr kumimoji="0" lang="en-US" sz="14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PDSC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(~$44M), ECS (~$238M), ERS-S (~$249M)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* Amounts represented are total contract value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D86CA2-1BF0-C7C3-6AE9-DAAA9A38E1AB}"/>
              </a:ext>
            </a:extLst>
          </p:cNvPr>
          <p:cNvSpPr/>
          <p:nvPr/>
        </p:nvSpPr>
        <p:spPr>
          <a:xfrm>
            <a:off x="4737635" y="4533247"/>
            <a:ext cx="367461" cy="1023673"/>
          </a:xfrm>
          <a:prstGeom prst="ellipse">
            <a:avLst/>
          </a:pr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782EED-1D3F-F838-60E0-67F6F339270C}"/>
              </a:ext>
            </a:extLst>
          </p:cNvPr>
          <p:cNvSpPr/>
          <p:nvPr/>
        </p:nvSpPr>
        <p:spPr>
          <a:xfrm>
            <a:off x="4770151" y="1297152"/>
            <a:ext cx="4306446" cy="10899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/>
              <a:t>PROGRAM MANAGER’S  MISSION</a:t>
            </a:r>
          </a:p>
          <a:p>
            <a:pPr algn="ctr"/>
            <a:endParaRPr lang="en-US" sz="800" dirty="0"/>
          </a:p>
          <a:p>
            <a:pPr algn="ctr"/>
            <a:r>
              <a:rPr lang="en-US" sz="1600" dirty="0"/>
              <a:t>Rapidly Field Training Systems to the Warfighter in support of Force Design.</a:t>
            </a:r>
          </a:p>
        </p:txBody>
      </p:sp>
    </p:spTree>
    <p:extLst>
      <p:ext uri="{BB962C8B-B14F-4D97-AF65-F5344CB8AC3E}">
        <p14:creationId xmlns:p14="http://schemas.microsoft.com/office/powerpoint/2010/main" val="399973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5C9E4D-45C3-88E9-65B7-88E9ECAA4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3" y="895927"/>
            <a:ext cx="8790633" cy="566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old&#10;&#10;AI-generated content may be incorrect.">
            <a:extLst>
              <a:ext uri="{FF2B5EF4-FFF2-40B4-BE49-F238E27FC236}">
                <a16:creationId xmlns:a16="http://schemas.microsoft.com/office/drawing/2014/main" id="{63E5FB8C-A3C1-7489-49E2-FAB74F21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7" t="2908" r="-7027" b="-199"/>
          <a:stretch/>
        </p:blipFill>
        <p:spPr>
          <a:xfrm>
            <a:off x="-655782" y="988291"/>
            <a:ext cx="10431809" cy="5624946"/>
          </a:xfrm>
          <a:prstGeom prst="rect">
            <a:avLst/>
          </a:prstGeom>
        </p:spPr>
      </p:pic>
      <p:pic>
        <p:nvPicPr>
          <p:cNvPr id="14" name="Picture 13" descr="Logo&#10;&#10;AI-generated content may be incorrect.">
            <a:extLst>
              <a:ext uri="{FF2B5EF4-FFF2-40B4-BE49-F238E27FC236}">
                <a16:creationId xmlns:a16="http://schemas.microsoft.com/office/drawing/2014/main" id="{E577D669-51A8-C2CB-AF23-DA0183564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27" y="4941455"/>
            <a:ext cx="1948872" cy="15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A1378-757A-696D-9DD7-2B329ED04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58" y="1087265"/>
            <a:ext cx="8809484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8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old&#10;&#10;AI-generated content may be incorrect.">
            <a:extLst>
              <a:ext uri="{FF2B5EF4-FFF2-40B4-BE49-F238E27FC236}">
                <a16:creationId xmlns:a16="http://schemas.microsoft.com/office/drawing/2014/main" id="{63E5FB8C-A3C1-7489-49E2-FAB74F21D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7" t="2908" r="-7027" b="-199"/>
          <a:stretch/>
        </p:blipFill>
        <p:spPr>
          <a:xfrm>
            <a:off x="-655782" y="988291"/>
            <a:ext cx="10431809" cy="5624946"/>
          </a:xfrm>
          <a:prstGeom prst="rect">
            <a:avLst/>
          </a:prstGeom>
        </p:spPr>
      </p:pic>
      <p:pic>
        <p:nvPicPr>
          <p:cNvPr id="3" name="Picture 2" descr="Logo&#10;&#10;AI-generated content may be incorrect.">
            <a:extLst>
              <a:ext uri="{FF2B5EF4-FFF2-40B4-BE49-F238E27FC236}">
                <a16:creationId xmlns:a16="http://schemas.microsoft.com/office/drawing/2014/main" id="{23018301-E0B0-2963-92DB-6DE67DE1B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82" y="4913745"/>
            <a:ext cx="1967345" cy="16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169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Arial Narrow</vt:lpstr>
      <vt:lpstr>Calibri</vt:lpstr>
      <vt:lpstr>Franklin Gothic Book</vt:lpstr>
      <vt:lpstr>Office Theme</vt:lpstr>
      <vt:lpstr>TRAINING &amp; SIMULATION  INDUSTRY SYMPOSIUM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LeMorta CIV Michael A</dc:creator>
  <cp:lastModifiedBy>Caitlyn Langelier</cp:lastModifiedBy>
  <cp:revision>9</cp:revision>
  <dcterms:created xsi:type="dcterms:W3CDTF">2025-04-11T12:29:39Z</dcterms:created>
  <dcterms:modified xsi:type="dcterms:W3CDTF">2025-06-05T16:15:33Z</dcterms:modified>
</cp:coreProperties>
</file>